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6" r:id="rId2"/>
    <p:sldId id="287" r:id="rId3"/>
    <p:sldId id="259" r:id="rId4"/>
    <p:sldId id="283" r:id="rId5"/>
    <p:sldId id="260" r:id="rId6"/>
    <p:sldId id="261" r:id="rId7"/>
    <p:sldId id="279" r:id="rId8"/>
    <p:sldId id="263" r:id="rId9"/>
    <p:sldId id="268" r:id="rId10"/>
    <p:sldId id="264" r:id="rId11"/>
    <p:sldId id="262" r:id="rId12"/>
    <p:sldId id="285" r:id="rId13"/>
    <p:sldId id="284" r:id="rId14"/>
    <p:sldId id="281" r:id="rId15"/>
    <p:sldId id="265" r:id="rId16"/>
    <p:sldId id="276" r:id="rId17"/>
    <p:sldId id="270" r:id="rId18"/>
    <p:sldId id="282"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4576" autoAdjust="0"/>
  </p:normalViewPr>
  <p:slideViewPr>
    <p:cSldViewPr>
      <p:cViewPr varScale="1">
        <p:scale>
          <a:sx n="81" d="100"/>
          <a:sy n="81" d="100"/>
        </p:scale>
        <p:origin x="140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1A21606-847E-4462-8A56-5463458CEC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21606-847E-4462-8A56-5463458CEC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21606-847E-4462-8A56-5463458CEC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21606-847E-4462-8A56-5463458CEC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21606-847E-4462-8A56-5463458CEC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21606-847E-4462-8A56-5463458CEC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21606-847E-4462-8A56-5463458CEC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21606-847E-4462-8A56-5463458CEC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21606-847E-4462-8A56-5463458CEC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21606-847E-4462-8A56-5463458CEC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1A21606-847E-4462-8A56-5463458CEC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654139-2AE3-4832-BA4E-39BC0164FDF4}" type="datetimeFigureOut">
              <a:rPr lang="en-US" smtClean="0"/>
              <a:pPr/>
              <a:t>12/29/2023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A21606-847E-4462-8A56-5463458CEC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5105400" y="4419600"/>
            <a:ext cx="4038600" cy="523220"/>
          </a:xfrm>
          <a:prstGeom prst="rect">
            <a:avLst/>
          </a:prstGeom>
          <a:noFill/>
        </p:spPr>
        <p:txBody>
          <a:bodyPr wrap="square" rtlCol="0">
            <a:spAutoFit/>
          </a:bodyPr>
          <a:lstStyle/>
          <a:p>
            <a:pPr algn="ctr"/>
            <a:r>
              <a:rPr lang="en-US" sz="2800" u="sng" dirty="0">
                <a:solidFill>
                  <a:schemeClr val="bg1"/>
                </a:solidFill>
                <a:latin typeface="Algerian" pitchFamily="82" charset="0"/>
              </a:rPr>
              <a:t>PRESENTED BY  : -</a:t>
            </a:r>
            <a:endParaRPr lang="en-US" sz="2800" b="1" dirty="0">
              <a:solidFill>
                <a:schemeClr val="bg1"/>
              </a:solidFill>
              <a:latin typeface="Californian FB" pitchFamily="18" charset="0"/>
            </a:endParaRPr>
          </a:p>
        </p:txBody>
      </p:sp>
      <p:sp>
        <p:nvSpPr>
          <p:cNvPr id="5" name="TextBox 4"/>
          <p:cNvSpPr txBox="1"/>
          <p:nvPr/>
        </p:nvSpPr>
        <p:spPr>
          <a:xfrm>
            <a:off x="0" y="381000"/>
            <a:ext cx="9144000" cy="646331"/>
          </a:xfrm>
          <a:prstGeom prst="rect">
            <a:avLst/>
          </a:prstGeom>
          <a:noFill/>
        </p:spPr>
        <p:txBody>
          <a:bodyPr wrap="square" rtlCol="0">
            <a:spAutoFit/>
          </a:bodyPr>
          <a:lstStyle/>
          <a:p>
            <a:pPr algn="ctr"/>
            <a:r>
              <a:rPr lang="en-US" sz="3600" u="sng" dirty="0">
                <a:solidFill>
                  <a:srgbClr val="0000FF"/>
                </a:solidFill>
                <a:latin typeface="Algerian" pitchFamily="82" charset="0"/>
              </a:rPr>
              <a:t>Development of  MINERAL WATER </a:t>
            </a:r>
          </a:p>
        </p:txBody>
      </p:sp>
      <p:pic>
        <p:nvPicPr>
          <p:cNvPr id="6" name="Picture 5" descr="modern-automated-mineral-water-bottling-line-plant-industrial-background-140708976.jpg"/>
          <p:cNvPicPr>
            <a:picLocks noChangeAspect="1"/>
          </p:cNvPicPr>
          <p:nvPr/>
        </p:nvPicPr>
        <p:blipFill>
          <a:blip r:embed="rId3"/>
          <a:stretch>
            <a:fillRect/>
          </a:stretch>
        </p:blipFill>
        <p:spPr>
          <a:xfrm>
            <a:off x="990600" y="1371600"/>
            <a:ext cx="7086600" cy="2743200"/>
          </a:xfrm>
          <a:prstGeom prst="roundRect">
            <a:avLst/>
          </a:prstGeom>
        </p:spPr>
      </p:pic>
      <p:sp>
        <p:nvSpPr>
          <p:cNvPr id="7" name="TextBox 6"/>
          <p:cNvSpPr txBox="1"/>
          <p:nvPr/>
        </p:nvSpPr>
        <p:spPr>
          <a:xfrm>
            <a:off x="228600" y="4343400"/>
            <a:ext cx="2286000" cy="461665"/>
          </a:xfrm>
          <a:prstGeom prst="rect">
            <a:avLst/>
          </a:prstGeom>
          <a:noFill/>
        </p:spPr>
        <p:txBody>
          <a:bodyPr wrap="square" rtlCol="0">
            <a:spAutoFit/>
          </a:bodyPr>
          <a:lstStyle/>
          <a:p>
            <a:r>
              <a:rPr lang="en-US" sz="2400" b="1" u="sng" dirty="0">
                <a:solidFill>
                  <a:srgbClr val="FF0000"/>
                </a:solidFill>
                <a:latin typeface="Algerian" pitchFamily="82" charset="0"/>
              </a:rPr>
              <a:t>GUIDED BY  :-</a:t>
            </a:r>
          </a:p>
        </p:txBody>
      </p:sp>
      <p:sp>
        <p:nvSpPr>
          <p:cNvPr id="9" name="Rectangle 8"/>
          <p:cNvSpPr/>
          <p:nvPr/>
        </p:nvSpPr>
        <p:spPr>
          <a:xfrm>
            <a:off x="0" y="4953000"/>
            <a:ext cx="4572000" cy="1538883"/>
          </a:xfrm>
          <a:prstGeom prst="rect">
            <a:avLst/>
          </a:prstGeom>
        </p:spPr>
        <p:txBody>
          <a:bodyPr>
            <a:spAutoFit/>
          </a:bodyPr>
          <a:lstStyle/>
          <a:p>
            <a:pPr algn="ctr"/>
            <a:r>
              <a:rPr lang="en-US" sz="2000" b="1" dirty="0">
                <a:solidFill>
                  <a:schemeClr val="bg1"/>
                </a:solidFill>
                <a:latin typeface="Times New Roman" pitchFamily="18" charset="0"/>
                <a:cs typeface="Times New Roman" pitchFamily="18" charset="0"/>
              </a:rPr>
              <a:t>DR. APURBA  GIRI</a:t>
            </a:r>
            <a:r>
              <a:rPr lang="en-US" sz="2000" b="1" baseline="30000" dirty="0">
                <a:solidFill>
                  <a:schemeClr val="bg1"/>
                </a:solidFill>
                <a:latin typeface="Times New Roman" pitchFamily="18" charset="0"/>
                <a:cs typeface="Times New Roman" pitchFamily="18" charset="0"/>
              </a:rPr>
              <a:t> </a:t>
            </a:r>
            <a:r>
              <a:rPr lang="en-US" sz="2000" b="1" dirty="0">
                <a:solidFill>
                  <a:schemeClr val="bg1"/>
                </a:solidFill>
                <a:latin typeface="Times New Roman" pitchFamily="18" charset="0"/>
                <a:cs typeface="Times New Roman" pitchFamily="18" charset="0"/>
              </a:rPr>
              <a:t>(Assistant Professor and Head) </a:t>
            </a:r>
          </a:p>
          <a:p>
            <a:pPr algn="ctr"/>
            <a:r>
              <a:rPr lang="en-US" sz="2000" b="1" dirty="0">
                <a:solidFill>
                  <a:schemeClr val="bg1"/>
                </a:solidFill>
                <a:latin typeface="Times New Roman" pitchFamily="18" charset="0"/>
                <a:cs typeface="Times New Roman" pitchFamily="18" charset="0"/>
              </a:rPr>
              <a:t>AYAN MONDAL (</a:t>
            </a:r>
            <a:r>
              <a:rPr lang="en-US" sz="1600" b="1" dirty="0">
                <a:solidFill>
                  <a:schemeClr val="bg1"/>
                </a:solidFill>
                <a:latin typeface="Times New Roman" pitchFamily="18" charset="0"/>
                <a:cs typeface="Times New Roman" pitchFamily="18" charset="0"/>
              </a:rPr>
              <a:t>Assistant Professor</a:t>
            </a:r>
            <a:r>
              <a:rPr lang="en-US" sz="2000" b="1" dirty="0">
                <a:solidFill>
                  <a:schemeClr val="bg1"/>
                </a:solidFill>
                <a:latin typeface="Times New Roman" pitchFamily="18" charset="0"/>
                <a:cs typeface="Times New Roman" pitchFamily="18" charset="0"/>
              </a:rPr>
              <a:t>)</a:t>
            </a:r>
          </a:p>
          <a:p>
            <a:pPr algn="ctr"/>
            <a:r>
              <a:rPr lang="en-US" sz="1600" b="1" dirty="0">
                <a:solidFill>
                  <a:srgbClr val="2207E9"/>
                </a:solidFill>
                <a:latin typeface="Times New Roman" pitchFamily="18" charset="0"/>
                <a:cs typeface="Times New Roman" pitchFamily="18" charset="0"/>
              </a:rPr>
              <a:t>Dept. of Nutrition</a:t>
            </a:r>
          </a:p>
          <a:p>
            <a:pPr algn="ctr"/>
            <a:r>
              <a:rPr lang="en-US" sz="1600" b="1" dirty="0" err="1">
                <a:solidFill>
                  <a:srgbClr val="2207E9"/>
                </a:solidFill>
                <a:latin typeface="Times New Roman" pitchFamily="18" charset="0"/>
                <a:cs typeface="Times New Roman" pitchFamily="18" charset="0"/>
              </a:rPr>
              <a:t>Mugberia</a:t>
            </a:r>
            <a:r>
              <a:rPr lang="en-US" sz="1600" b="1" dirty="0">
                <a:solidFill>
                  <a:srgbClr val="2207E9"/>
                </a:solidFill>
                <a:latin typeface="Times New Roman" pitchFamily="18" charset="0"/>
                <a:cs typeface="Times New Roman" pitchFamily="18" charset="0"/>
              </a:rPr>
              <a:t> </a:t>
            </a:r>
            <a:r>
              <a:rPr lang="en-US" sz="1600" b="1" dirty="0" err="1">
                <a:solidFill>
                  <a:srgbClr val="2207E9"/>
                </a:solidFill>
                <a:latin typeface="Times New Roman" pitchFamily="18" charset="0"/>
                <a:cs typeface="Times New Roman" pitchFamily="18" charset="0"/>
              </a:rPr>
              <a:t>Gangadhar</a:t>
            </a:r>
            <a:r>
              <a:rPr lang="en-US" sz="1600" b="1" dirty="0">
                <a:solidFill>
                  <a:srgbClr val="2207E9"/>
                </a:solidFill>
                <a:latin typeface="Times New Roman" pitchFamily="18" charset="0"/>
                <a:cs typeface="Times New Roman" pitchFamily="18" charset="0"/>
              </a:rPr>
              <a:t> </a:t>
            </a:r>
            <a:r>
              <a:rPr lang="en-US" sz="1600" b="1" dirty="0" err="1">
                <a:solidFill>
                  <a:srgbClr val="2207E9"/>
                </a:solidFill>
                <a:latin typeface="Times New Roman" pitchFamily="18" charset="0"/>
                <a:cs typeface="Times New Roman" pitchFamily="18" charset="0"/>
              </a:rPr>
              <a:t>Mahavidyalaya</a:t>
            </a:r>
            <a:endParaRPr lang="en-US" sz="1600" b="1" dirty="0">
              <a:solidFill>
                <a:srgbClr val="2207E9"/>
              </a:solidFill>
              <a:latin typeface="Times New Roman" pitchFamily="18" charset="0"/>
              <a:cs typeface="Times New Roman" pitchFamily="18" charset="0"/>
            </a:endParaRPr>
          </a:p>
        </p:txBody>
      </p:sp>
      <p:sp>
        <p:nvSpPr>
          <p:cNvPr id="10" name="Rectangle 9"/>
          <p:cNvSpPr/>
          <p:nvPr/>
        </p:nvSpPr>
        <p:spPr>
          <a:xfrm>
            <a:off x="2514600" y="0"/>
            <a:ext cx="3717684" cy="369332"/>
          </a:xfrm>
          <a:prstGeom prst="rect">
            <a:avLst/>
          </a:prstGeom>
        </p:spPr>
        <p:txBody>
          <a:bodyPr wrap="none">
            <a:spAutoFit/>
          </a:bodyPr>
          <a:lstStyle/>
          <a:p>
            <a:pPr algn="ctr"/>
            <a:r>
              <a:rPr lang="en-US" dirty="0">
                <a:solidFill>
                  <a:schemeClr val="bg1"/>
                </a:solidFill>
                <a:latin typeface="Algerian" pitchFamily="82" charset="0"/>
              </a:rPr>
              <a:t>Project on Entrepreneurship</a:t>
            </a:r>
          </a:p>
        </p:txBody>
      </p:sp>
      <p:sp>
        <p:nvSpPr>
          <p:cNvPr id="11" name="Rectangle 10"/>
          <p:cNvSpPr/>
          <p:nvPr/>
        </p:nvSpPr>
        <p:spPr>
          <a:xfrm>
            <a:off x="4572000" y="4919008"/>
            <a:ext cx="4572000" cy="1938992"/>
          </a:xfrm>
          <a:prstGeom prst="rect">
            <a:avLst/>
          </a:prstGeom>
        </p:spPr>
        <p:txBody>
          <a:bodyPr>
            <a:spAutoFit/>
          </a:bodyPr>
          <a:lstStyle/>
          <a:p>
            <a:pPr algn="ctr"/>
            <a:r>
              <a:rPr lang="en-US" sz="2400" b="1" dirty="0">
                <a:solidFill>
                  <a:srgbClr val="FF0000"/>
                </a:solidFill>
                <a:latin typeface="Times New Roman" pitchFamily="18" charset="0"/>
                <a:cs typeface="Times New Roman" pitchFamily="18" charset="0"/>
              </a:rPr>
              <a:t>ALAKESH  KHATUA</a:t>
            </a:r>
          </a:p>
          <a:p>
            <a:pPr algn="ctr"/>
            <a:r>
              <a:rPr lang="en-US" sz="2400" b="1" dirty="0">
                <a:solidFill>
                  <a:srgbClr val="FF0000"/>
                </a:solidFill>
                <a:latin typeface="Times New Roman" pitchFamily="18" charset="0"/>
                <a:cs typeface="Times New Roman" pitchFamily="18" charset="0"/>
              </a:rPr>
              <a:t>Roll: 0424</a:t>
            </a:r>
          </a:p>
          <a:p>
            <a:pPr algn="ctr"/>
            <a:r>
              <a:rPr lang="en-US" b="1" dirty="0" err="1">
                <a:solidFill>
                  <a:srgbClr val="FF0000"/>
                </a:solidFill>
                <a:latin typeface="Times New Roman" pitchFamily="18" charset="0"/>
                <a:cs typeface="Times New Roman" pitchFamily="18" charset="0"/>
              </a:rPr>
              <a:t>B.Voc</a:t>
            </a:r>
            <a:r>
              <a:rPr lang="en-US" b="1" dirty="0">
                <a:solidFill>
                  <a:srgbClr val="FF0000"/>
                </a:solidFill>
                <a:latin typeface="Times New Roman" pitchFamily="18" charset="0"/>
                <a:cs typeface="Times New Roman" pitchFamily="18" charset="0"/>
              </a:rPr>
              <a:t> (Food Processing, 6</a:t>
            </a:r>
            <a:r>
              <a:rPr lang="en-US" b="1" baseline="30000" dirty="0">
                <a:solidFill>
                  <a:srgbClr val="FF0000"/>
                </a:solidFill>
                <a:latin typeface="Times New Roman" pitchFamily="18" charset="0"/>
                <a:cs typeface="Times New Roman" pitchFamily="18" charset="0"/>
              </a:rPr>
              <a:t>th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Sem</a:t>
            </a:r>
            <a:r>
              <a:rPr lang="en-US" b="1" dirty="0">
                <a:solidFill>
                  <a:srgbClr val="FF0000"/>
                </a:solidFill>
                <a:latin typeface="Times New Roman" pitchFamily="18" charset="0"/>
                <a:cs typeface="Times New Roman" pitchFamily="18" charset="0"/>
              </a:rPr>
              <a:t>)</a:t>
            </a:r>
          </a:p>
          <a:p>
            <a:pPr algn="ctr"/>
            <a:r>
              <a:rPr lang="en-US" b="1" dirty="0">
                <a:solidFill>
                  <a:srgbClr val="2207E9"/>
                </a:solidFill>
                <a:latin typeface="Times New Roman" pitchFamily="18" charset="0"/>
                <a:cs typeface="Times New Roman" pitchFamily="18" charset="0"/>
              </a:rPr>
              <a:t>Dept. of Nutrition </a:t>
            </a:r>
          </a:p>
          <a:p>
            <a:pPr algn="ctr"/>
            <a:r>
              <a:rPr lang="en-US" b="1" dirty="0" err="1">
                <a:solidFill>
                  <a:srgbClr val="2207E9"/>
                </a:solidFill>
                <a:latin typeface="Times New Roman" pitchFamily="18" charset="0"/>
                <a:cs typeface="Times New Roman" pitchFamily="18" charset="0"/>
              </a:rPr>
              <a:t>Mugberia</a:t>
            </a:r>
            <a:r>
              <a:rPr lang="en-US" b="1" dirty="0">
                <a:solidFill>
                  <a:srgbClr val="2207E9"/>
                </a:solidFill>
                <a:latin typeface="Times New Roman" pitchFamily="18" charset="0"/>
                <a:cs typeface="Times New Roman" pitchFamily="18" charset="0"/>
              </a:rPr>
              <a:t> </a:t>
            </a:r>
            <a:r>
              <a:rPr lang="en-US" b="1" dirty="0" err="1">
                <a:solidFill>
                  <a:srgbClr val="2207E9"/>
                </a:solidFill>
                <a:latin typeface="Times New Roman" pitchFamily="18" charset="0"/>
                <a:cs typeface="Times New Roman" pitchFamily="18" charset="0"/>
              </a:rPr>
              <a:t>Gangadhar</a:t>
            </a:r>
            <a:r>
              <a:rPr lang="en-US" b="1" dirty="0">
                <a:solidFill>
                  <a:srgbClr val="2207E9"/>
                </a:solidFill>
                <a:latin typeface="Times New Roman" pitchFamily="18" charset="0"/>
                <a:cs typeface="Times New Roman" pitchFamily="18" charset="0"/>
              </a:rPr>
              <a:t> </a:t>
            </a:r>
            <a:r>
              <a:rPr lang="en-US" b="1" dirty="0" err="1">
                <a:solidFill>
                  <a:srgbClr val="2207E9"/>
                </a:solidFill>
                <a:latin typeface="Times New Roman" pitchFamily="18" charset="0"/>
                <a:cs typeface="Times New Roman" pitchFamily="18" charset="0"/>
              </a:rPr>
              <a:t>Mahavidyalaya</a:t>
            </a:r>
            <a:endParaRPr lang="en-US" b="1" dirty="0">
              <a:solidFill>
                <a:srgbClr val="2207E9"/>
              </a:solidFill>
              <a:latin typeface="Times New Roman" pitchFamily="18" charset="0"/>
              <a:cs typeface="Times New Roman" pitchFamily="18" charset="0"/>
            </a:endParaRPr>
          </a:p>
          <a:p>
            <a:pPr algn="ctr"/>
            <a:endParaRPr lang="en-US" b="1" dirty="0">
              <a:solidFill>
                <a:srgbClr val="2207E9"/>
              </a:solidFill>
              <a:latin typeface="Times New Roman" pitchFamily="18" charset="0"/>
              <a:cs typeface="Times New Roman" pitchFamily="18" charset="0"/>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819400" y="762000"/>
            <a:ext cx="2819400" cy="584775"/>
          </a:xfrm>
          <a:prstGeom prst="rect">
            <a:avLst/>
          </a:prstGeom>
          <a:noFill/>
        </p:spPr>
        <p:txBody>
          <a:bodyPr wrap="square" rtlCol="0">
            <a:spAutoFit/>
          </a:bodyPr>
          <a:lstStyle/>
          <a:p>
            <a:r>
              <a:rPr lang="en-US" sz="3200" b="1" u="sng" dirty="0">
                <a:solidFill>
                  <a:srgbClr val="0070C0"/>
                </a:solidFill>
              </a:rPr>
              <a:t>INVESTMENT</a:t>
            </a:r>
          </a:p>
        </p:txBody>
      </p:sp>
      <p:sp>
        <p:nvSpPr>
          <p:cNvPr id="5" name="TextBox 4"/>
          <p:cNvSpPr txBox="1"/>
          <p:nvPr/>
        </p:nvSpPr>
        <p:spPr>
          <a:xfrm>
            <a:off x="2743200" y="1752600"/>
            <a:ext cx="7848600" cy="461665"/>
          </a:xfrm>
          <a:prstGeom prst="rect">
            <a:avLst/>
          </a:prstGeom>
          <a:noFill/>
        </p:spPr>
        <p:txBody>
          <a:bodyPr wrap="square" rtlCol="0">
            <a:spAutoFit/>
          </a:bodyPr>
          <a:lstStyle/>
          <a:p>
            <a:pPr lvl="3"/>
            <a:r>
              <a:rPr lang="en-US" sz="2400" dirty="0">
                <a:latin typeface="+mj-lt"/>
              </a:rPr>
              <a:t>    30 - 40 </a:t>
            </a:r>
            <a:r>
              <a:rPr lang="en-US" sz="2400" dirty="0" err="1">
                <a:latin typeface="+mj-lt"/>
              </a:rPr>
              <a:t>lakhs</a:t>
            </a:r>
            <a:r>
              <a:rPr lang="en-US" sz="2400" dirty="0">
                <a:latin typeface="+mj-lt"/>
              </a:rPr>
              <a:t> including total all cost</a:t>
            </a:r>
          </a:p>
        </p:txBody>
      </p:sp>
      <p:sp>
        <p:nvSpPr>
          <p:cNvPr id="6" name="TextBox 5"/>
          <p:cNvSpPr txBox="1"/>
          <p:nvPr/>
        </p:nvSpPr>
        <p:spPr>
          <a:xfrm>
            <a:off x="1066800" y="2971800"/>
            <a:ext cx="3733800" cy="523220"/>
          </a:xfrm>
          <a:prstGeom prst="rect">
            <a:avLst/>
          </a:prstGeom>
          <a:noFill/>
        </p:spPr>
        <p:txBody>
          <a:bodyPr wrap="square" rtlCol="0">
            <a:spAutoFit/>
          </a:bodyPr>
          <a:lstStyle/>
          <a:p>
            <a:r>
              <a:rPr lang="en-US" sz="2800" b="1" u="sng" dirty="0">
                <a:solidFill>
                  <a:srgbClr val="0070C0"/>
                </a:solidFill>
              </a:rPr>
              <a:t>PROFIT</a:t>
            </a:r>
          </a:p>
        </p:txBody>
      </p:sp>
      <p:sp>
        <p:nvSpPr>
          <p:cNvPr id="7" name="TextBox 6"/>
          <p:cNvSpPr txBox="1"/>
          <p:nvPr/>
        </p:nvSpPr>
        <p:spPr>
          <a:xfrm>
            <a:off x="4572000" y="3733800"/>
            <a:ext cx="3505200" cy="923330"/>
          </a:xfrm>
          <a:prstGeom prst="rect">
            <a:avLst/>
          </a:prstGeom>
          <a:noFill/>
        </p:spPr>
        <p:txBody>
          <a:bodyPr wrap="square" rtlCol="0">
            <a:spAutoFit/>
          </a:bodyPr>
          <a:lstStyle/>
          <a:p>
            <a:pPr>
              <a:buFont typeface="Arial" pitchFamily="34" charset="0"/>
              <a:buChar char="•"/>
            </a:pPr>
            <a:r>
              <a:rPr lang="en-US" dirty="0"/>
              <a:t>    Depending on production &amp; business model </a:t>
            </a:r>
          </a:p>
          <a:p>
            <a:endParaRPr lang="en-US" dirty="0"/>
          </a:p>
        </p:txBody>
      </p:sp>
      <p:sp>
        <p:nvSpPr>
          <p:cNvPr id="11" name="TextBox 10"/>
          <p:cNvSpPr txBox="1"/>
          <p:nvPr/>
        </p:nvSpPr>
        <p:spPr>
          <a:xfrm>
            <a:off x="1066800" y="4724400"/>
            <a:ext cx="4114800" cy="461665"/>
          </a:xfrm>
          <a:prstGeom prst="rect">
            <a:avLst/>
          </a:prstGeom>
          <a:noFill/>
        </p:spPr>
        <p:txBody>
          <a:bodyPr wrap="square" rtlCol="0">
            <a:spAutoFit/>
          </a:bodyPr>
          <a:lstStyle/>
          <a:p>
            <a:r>
              <a:rPr lang="en-US" sz="2400" b="1" u="sng" dirty="0">
                <a:solidFill>
                  <a:srgbClr val="0070C0"/>
                </a:solidFill>
              </a:rPr>
              <a:t>MANPOWER</a:t>
            </a:r>
          </a:p>
        </p:txBody>
      </p:sp>
      <p:sp>
        <p:nvSpPr>
          <p:cNvPr id="13" name="TextBox 12"/>
          <p:cNvSpPr txBox="1"/>
          <p:nvPr/>
        </p:nvSpPr>
        <p:spPr>
          <a:xfrm>
            <a:off x="4648200" y="5638800"/>
            <a:ext cx="3810000" cy="369332"/>
          </a:xfrm>
          <a:prstGeom prst="rect">
            <a:avLst/>
          </a:prstGeom>
          <a:noFill/>
        </p:spPr>
        <p:txBody>
          <a:bodyPr wrap="square" rtlCol="0">
            <a:spAutoFit/>
          </a:bodyPr>
          <a:lstStyle/>
          <a:p>
            <a:pPr>
              <a:buFont typeface="Arial" pitchFamily="34" charset="0"/>
              <a:buChar char="•"/>
            </a:pPr>
            <a:r>
              <a:rPr lang="en-US" dirty="0">
                <a:latin typeface="+mj-lt"/>
              </a:rPr>
              <a:t> 12 – 15 LABOURS</a:t>
            </a:r>
          </a:p>
        </p:txBody>
      </p:sp>
      <p:pic>
        <p:nvPicPr>
          <p:cNvPr id="8" name="Picture 7" descr="download (3).jpeg"/>
          <p:cNvPicPr>
            <a:picLocks noChangeAspect="1"/>
          </p:cNvPicPr>
          <p:nvPr/>
        </p:nvPicPr>
        <p:blipFill>
          <a:blip r:embed="rId2"/>
          <a:stretch>
            <a:fillRect/>
          </a:stretch>
        </p:blipFill>
        <p:spPr>
          <a:xfrm>
            <a:off x="1524000" y="3429000"/>
            <a:ext cx="2895600" cy="1381125"/>
          </a:xfrm>
          <a:prstGeom prst="roundRect">
            <a:avLst/>
          </a:prstGeom>
        </p:spPr>
      </p:pic>
      <p:pic>
        <p:nvPicPr>
          <p:cNvPr id="9" name="Picture 8" descr="download (2).jpeg"/>
          <p:cNvPicPr>
            <a:picLocks noChangeAspect="1"/>
          </p:cNvPicPr>
          <p:nvPr/>
        </p:nvPicPr>
        <p:blipFill>
          <a:blip r:embed="rId3"/>
          <a:stretch>
            <a:fillRect/>
          </a:stretch>
        </p:blipFill>
        <p:spPr>
          <a:xfrm>
            <a:off x="1371600" y="1371600"/>
            <a:ext cx="2847975" cy="1600200"/>
          </a:xfrm>
          <a:prstGeom prst="roundRect">
            <a:avLst/>
          </a:prstGeom>
        </p:spPr>
      </p:pic>
      <p:pic>
        <p:nvPicPr>
          <p:cNvPr id="10" name="Picture 9" descr="download (4).jpeg"/>
          <p:cNvPicPr>
            <a:picLocks noChangeAspect="1"/>
          </p:cNvPicPr>
          <p:nvPr/>
        </p:nvPicPr>
        <p:blipFill>
          <a:blip r:embed="rId4"/>
          <a:stretch>
            <a:fillRect/>
          </a:stretch>
        </p:blipFill>
        <p:spPr>
          <a:xfrm>
            <a:off x="1600200" y="5181600"/>
            <a:ext cx="2819400" cy="1447800"/>
          </a:xfrm>
          <a:prstGeom prst="roundRect">
            <a:avLst/>
          </a:prstGeom>
        </p:spPr>
      </p:pic>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09800" y="533400"/>
            <a:ext cx="4191000" cy="646331"/>
          </a:xfrm>
          <a:prstGeom prst="rect">
            <a:avLst/>
          </a:prstGeom>
          <a:noFill/>
        </p:spPr>
        <p:txBody>
          <a:bodyPr wrap="square" rtlCol="0">
            <a:spAutoFit/>
          </a:bodyPr>
          <a:lstStyle/>
          <a:p>
            <a:r>
              <a:rPr lang="en-US" sz="3600" b="1" u="sng" dirty="0">
                <a:solidFill>
                  <a:schemeClr val="accent1">
                    <a:lumMod val="75000"/>
                  </a:schemeClr>
                </a:solidFill>
              </a:rPr>
              <a:t>RAW METERIAL</a:t>
            </a:r>
          </a:p>
        </p:txBody>
      </p:sp>
      <p:sp>
        <p:nvSpPr>
          <p:cNvPr id="6" name="TextBox 5"/>
          <p:cNvSpPr txBox="1"/>
          <p:nvPr/>
        </p:nvSpPr>
        <p:spPr>
          <a:xfrm>
            <a:off x="152400" y="1371600"/>
            <a:ext cx="1905000" cy="400110"/>
          </a:xfrm>
          <a:prstGeom prst="rect">
            <a:avLst/>
          </a:prstGeom>
          <a:noFill/>
        </p:spPr>
        <p:txBody>
          <a:bodyPr wrap="square" rtlCol="0">
            <a:spAutoFit/>
          </a:bodyPr>
          <a:lstStyle/>
          <a:p>
            <a:pPr>
              <a:buFont typeface="Wingdings" pitchFamily="2" charset="2"/>
              <a:buChar char="v"/>
            </a:pPr>
            <a:r>
              <a:rPr lang="en-US" dirty="0"/>
              <a:t> </a:t>
            </a:r>
            <a:r>
              <a:rPr lang="en-US" sz="2000" dirty="0">
                <a:solidFill>
                  <a:srgbClr val="0000FF"/>
                </a:solidFill>
              </a:rPr>
              <a:t>WATER:-</a:t>
            </a:r>
          </a:p>
        </p:txBody>
      </p:sp>
      <p:pic>
        <p:nvPicPr>
          <p:cNvPr id="10" name="Picture 9" descr="underground-water-depletion.jpg"/>
          <p:cNvPicPr>
            <a:picLocks noChangeAspect="1"/>
          </p:cNvPicPr>
          <p:nvPr/>
        </p:nvPicPr>
        <p:blipFill>
          <a:blip r:embed="rId2"/>
          <a:srcRect b="7317"/>
          <a:stretch>
            <a:fillRect/>
          </a:stretch>
        </p:blipFill>
        <p:spPr>
          <a:xfrm>
            <a:off x="1676400" y="1295400"/>
            <a:ext cx="2914650" cy="2667000"/>
          </a:xfrm>
          <a:prstGeom prst="roundRect">
            <a:avLst/>
          </a:prstGeom>
        </p:spPr>
      </p:pic>
      <p:sp>
        <p:nvSpPr>
          <p:cNvPr id="12" name="Rectangle 11"/>
          <p:cNvSpPr/>
          <p:nvPr/>
        </p:nvSpPr>
        <p:spPr>
          <a:xfrm>
            <a:off x="1828800" y="3974068"/>
            <a:ext cx="2331087" cy="369332"/>
          </a:xfrm>
          <a:prstGeom prst="rect">
            <a:avLst/>
          </a:prstGeom>
        </p:spPr>
        <p:txBody>
          <a:bodyPr wrap="square">
            <a:spAutoFit/>
          </a:bodyPr>
          <a:lstStyle/>
          <a:p>
            <a:r>
              <a:rPr lang="en-US" dirty="0"/>
              <a:t> Underground water </a:t>
            </a:r>
          </a:p>
        </p:txBody>
      </p:sp>
      <p:pic>
        <p:nvPicPr>
          <p:cNvPr id="13" name="Picture 12" descr="tap-water-faucet-streaming-scaled-1.jpg"/>
          <p:cNvPicPr>
            <a:picLocks noChangeAspect="1"/>
          </p:cNvPicPr>
          <p:nvPr/>
        </p:nvPicPr>
        <p:blipFill>
          <a:blip r:embed="rId3" cstate="print"/>
          <a:stretch>
            <a:fillRect/>
          </a:stretch>
        </p:blipFill>
        <p:spPr>
          <a:xfrm>
            <a:off x="4724400" y="1295400"/>
            <a:ext cx="3048000" cy="2743200"/>
          </a:xfrm>
          <a:prstGeom prst="roundRect">
            <a:avLst/>
          </a:prstGeom>
        </p:spPr>
      </p:pic>
      <p:sp>
        <p:nvSpPr>
          <p:cNvPr id="14" name="Rectangle 13"/>
          <p:cNvSpPr/>
          <p:nvPr/>
        </p:nvSpPr>
        <p:spPr>
          <a:xfrm>
            <a:off x="4859757" y="4050268"/>
            <a:ext cx="2760243" cy="369332"/>
          </a:xfrm>
          <a:prstGeom prst="rect">
            <a:avLst/>
          </a:prstGeom>
        </p:spPr>
        <p:txBody>
          <a:bodyPr wrap="none">
            <a:spAutoFit/>
          </a:bodyPr>
          <a:lstStyle/>
          <a:p>
            <a:r>
              <a:rPr lang="en-US" dirty="0"/>
              <a:t>Municipal supplied water </a:t>
            </a:r>
          </a:p>
        </p:txBody>
      </p:sp>
      <p:sp>
        <p:nvSpPr>
          <p:cNvPr id="8" name="Rectangle 7"/>
          <p:cNvSpPr/>
          <p:nvPr/>
        </p:nvSpPr>
        <p:spPr>
          <a:xfrm>
            <a:off x="685800" y="4419600"/>
            <a:ext cx="9372600" cy="2123658"/>
          </a:xfrm>
          <a:prstGeom prst="rect">
            <a:avLst/>
          </a:prstGeom>
        </p:spPr>
        <p:txBody>
          <a:bodyPr wrap="square">
            <a:spAutoFit/>
          </a:bodyPr>
          <a:lstStyle/>
          <a:p>
            <a:r>
              <a:rPr lang="en-US" sz="2400" dirty="0">
                <a:solidFill>
                  <a:srgbClr val="002060"/>
                </a:solidFill>
              </a:rPr>
              <a:t>The typical raw material required at the water purification plant </a:t>
            </a:r>
          </a:p>
          <a:p>
            <a:pPr>
              <a:buFont typeface="Wingdings" pitchFamily="2" charset="2"/>
              <a:buChar char="v"/>
            </a:pPr>
            <a:r>
              <a:rPr lang="en-US" dirty="0"/>
              <a:t>Reagents</a:t>
            </a:r>
          </a:p>
          <a:p>
            <a:pPr>
              <a:buFont typeface="Wingdings" pitchFamily="2" charset="2"/>
              <a:buChar char="v"/>
            </a:pPr>
            <a:r>
              <a:rPr lang="en-US" dirty="0"/>
              <a:t>Bottles</a:t>
            </a:r>
          </a:p>
          <a:p>
            <a:pPr>
              <a:buFont typeface="Wingdings" pitchFamily="2" charset="2"/>
              <a:buChar char="v"/>
            </a:pPr>
            <a:r>
              <a:rPr lang="en-US" dirty="0"/>
              <a:t>Chemical</a:t>
            </a:r>
          </a:p>
          <a:p>
            <a:pPr>
              <a:buFont typeface="Wingdings" pitchFamily="2" charset="2"/>
              <a:buChar char="v"/>
            </a:pPr>
            <a:r>
              <a:rPr lang="en-US" dirty="0"/>
              <a:t>Bottle caps</a:t>
            </a:r>
          </a:p>
          <a:p>
            <a:pPr>
              <a:buFont typeface="Wingdings" pitchFamily="2" charset="2"/>
              <a:buChar char="v"/>
            </a:pPr>
            <a:r>
              <a:rPr lang="en-US" dirty="0"/>
              <a:t>Cartons</a:t>
            </a:r>
          </a:p>
          <a:p>
            <a:pPr>
              <a:buFont typeface="Wingdings" pitchFamily="2" charset="2"/>
              <a:buChar char="v"/>
            </a:pPr>
            <a:r>
              <a:rPr lang="en-US" dirty="0"/>
              <a:t>Pouches</a:t>
            </a: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iltration Process of Bottled Mineral Water"/>
          <p:cNvPicPr>
            <a:picLocks noChangeAspect="1" noChangeArrowheads="1"/>
          </p:cNvPicPr>
          <p:nvPr/>
        </p:nvPicPr>
        <p:blipFill>
          <a:blip r:embed="rId2"/>
          <a:srcRect/>
          <a:stretch>
            <a:fillRect/>
          </a:stretch>
        </p:blipFill>
        <p:spPr bwMode="auto">
          <a:xfrm>
            <a:off x="208548" y="914400"/>
            <a:ext cx="8783052" cy="5867400"/>
          </a:xfrm>
          <a:prstGeom prst="rect">
            <a:avLst/>
          </a:prstGeom>
          <a:noFill/>
        </p:spPr>
      </p:pic>
      <p:sp>
        <p:nvSpPr>
          <p:cNvPr id="3" name="Rectangle 2"/>
          <p:cNvSpPr/>
          <p:nvPr/>
        </p:nvSpPr>
        <p:spPr>
          <a:xfrm>
            <a:off x="6096000" y="5715000"/>
            <a:ext cx="16002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MMICRO FILTER</a:t>
            </a:r>
          </a:p>
        </p:txBody>
      </p:sp>
      <p:sp>
        <p:nvSpPr>
          <p:cNvPr id="4" name="TextBox 3"/>
          <p:cNvSpPr txBox="1"/>
          <p:nvPr/>
        </p:nvSpPr>
        <p:spPr>
          <a:xfrm>
            <a:off x="304800" y="5715000"/>
            <a:ext cx="1295400" cy="523220"/>
          </a:xfrm>
          <a:prstGeom prst="rect">
            <a:avLst/>
          </a:prstGeom>
          <a:noFill/>
        </p:spPr>
        <p:txBody>
          <a:bodyPr wrap="square" rtlCol="0">
            <a:spAutoFit/>
          </a:bodyPr>
          <a:lstStyle/>
          <a:p>
            <a:r>
              <a:rPr lang="en-US" sz="1400" b="1" dirty="0"/>
              <a:t>Added chlorine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n-qimg-6bbd5a8ce9f051c24a1a3fcd8625ab95-pjlq.jpeg"/>
          <p:cNvPicPr>
            <a:picLocks noChangeAspect="1"/>
          </p:cNvPicPr>
          <p:nvPr/>
        </p:nvPicPr>
        <p:blipFill>
          <a:blip r:embed="rId2"/>
          <a:srcRect l="35644" r="-990"/>
          <a:stretch>
            <a:fillRect/>
          </a:stretch>
        </p:blipFill>
        <p:spPr>
          <a:xfrm>
            <a:off x="1295400" y="1447800"/>
            <a:ext cx="5257800" cy="5410200"/>
          </a:xfrm>
          <a:prstGeom prst="roundRect">
            <a:avLst/>
          </a:prstGeom>
        </p:spPr>
      </p:pic>
      <p:sp>
        <p:nvSpPr>
          <p:cNvPr id="5" name="TextBox 4"/>
          <p:cNvSpPr txBox="1"/>
          <p:nvPr/>
        </p:nvSpPr>
        <p:spPr>
          <a:xfrm>
            <a:off x="609600" y="833735"/>
            <a:ext cx="8458200" cy="461665"/>
          </a:xfrm>
          <a:prstGeom prst="rect">
            <a:avLst/>
          </a:prstGeom>
          <a:noFill/>
        </p:spPr>
        <p:txBody>
          <a:bodyPr wrap="square" rtlCol="0">
            <a:spAutoFit/>
          </a:bodyPr>
          <a:lstStyle/>
          <a:p>
            <a:r>
              <a:rPr lang="en-US" sz="2400" b="1" u="sng" dirty="0">
                <a:solidFill>
                  <a:srgbClr val="0070C0"/>
                </a:solidFill>
              </a:rPr>
              <a:t>PRODUCTION COST OF PER </a:t>
            </a:r>
            <a:r>
              <a:rPr lang="en-US" sz="2400" b="1" u="sng" dirty="0">
                <a:solidFill>
                  <a:srgbClr val="0070C0"/>
                </a:solidFill>
                <a:latin typeface="+mj-lt"/>
              </a:rPr>
              <a:t>1</a:t>
            </a:r>
            <a:r>
              <a:rPr lang="en-US" sz="2400" b="1" u="sng" dirty="0">
                <a:solidFill>
                  <a:srgbClr val="0070C0"/>
                </a:solidFill>
              </a:rPr>
              <a:t> LITER BOTTLE WATER</a:t>
            </a:r>
          </a:p>
        </p:txBody>
      </p:sp>
      <p:sp>
        <p:nvSpPr>
          <p:cNvPr id="11" name="TextBox 10"/>
          <p:cNvSpPr txBox="1"/>
          <p:nvPr/>
        </p:nvSpPr>
        <p:spPr>
          <a:xfrm>
            <a:off x="1752600" y="6248400"/>
            <a:ext cx="762000" cy="369332"/>
          </a:xfrm>
          <a:prstGeom prst="rect">
            <a:avLst/>
          </a:prstGeom>
          <a:solidFill>
            <a:schemeClr val="bg1">
              <a:lumMod val="95000"/>
            </a:schemeClr>
          </a:solidFill>
        </p:spPr>
        <p:txBody>
          <a:bodyPr wrap="square" rtlCol="0">
            <a:spAutoFit/>
          </a:bodyPr>
          <a:lstStyle/>
          <a:p>
            <a:endParaRPr lang="en-US"/>
          </a:p>
        </p:txBody>
      </p:sp>
      <p:sp>
        <p:nvSpPr>
          <p:cNvPr id="12" name="TextBox 11"/>
          <p:cNvSpPr txBox="1"/>
          <p:nvPr/>
        </p:nvSpPr>
        <p:spPr>
          <a:xfrm>
            <a:off x="5105400" y="6248400"/>
            <a:ext cx="914400" cy="369332"/>
          </a:xfrm>
          <a:prstGeom prst="rect">
            <a:avLst/>
          </a:prstGeom>
          <a:solidFill>
            <a:schemeClr val="bg1">
              <a:lumMod val="95000"/>
            </a:schemeClr>
          </a:solidFill>
        </p:spPr>
        <p:txBody>
          <a:bodyPr wrap="square" rtlCol="0">
            <a:spAutoFit/>
          </a:bodyPr>
          <a:lstStyle/>
          <a:p>
            <a:endParaRPr lang="en-US" dirty="0"/>
          </a:p>
        </p:txBody>
      </p:sp>
      <p:sp>
        <p:nvSpPr>
          <p:cNvPr id="14" name="TextBox 13"/>
          <p:cNvSpPr txBox="1"/>
          <p:nvPr/>
        </p:nvSpPr>
        <p:spPr>
          <a:xfrm>
            <a:off x="6629400" y="2590800"/>
            <a:ext cx="2514600" cy="738664"/>
          </a:xfrm>
          <a:prstGeom prst="rect">
            <a:avLst/>
          </a:prstGeom>
          <a:noFill/>
        </p:spPr>
        <p:txBody>
          <a:bodyPr wrap="square" rtlCol="0">
            <a:spAutoFit/>
          </a:bodyPr>
          <a:lstStyle/>
          <a:p>
            <a:r>
              <a:rPr lang="en-US" dirty="0"/>
              <a:t>Total cost approx  </a:t>
            </a:r>
          </a:p>
          <a:p>
            <a:r>
              <a:rPr lang="en-US" dirty="0"/>
              <a:t>       </a:t>
            </a:r>
            <a:r>
              <a:rPr lang="en-US" sz="2400" dirty="0"/>
              <a:t> </a:t>
            </a:r>
            <a:r>
              <a:rPr lang="en-US" sz="2000" dirty="0">
                <a:latin typeface="+mj-lt"/>
              </a:rPr>
              <a:t>10</a:t>
            </a:r>
            <a:r>
              <a:rPr lang="en-US" sz="2400" dirty="0"/>
              <a:t> </a:t>
            </a:r>
            <a:r>
              <a:rPr lang="en-US" dirty="0"/>
              <a:t>rupees per liter</a:t>
            </a:r>
          </a:p>
        </p:txBody>
      </p:sp>
      <p:sp>
        <p:nvSpPr>
          <p:cNvPr id="15" name="TextBox 14"/>
          <p:cNvSpPr txBox="1"/>
          <p:nvPr/>
        </p:nvSpPr>
        <p:spPr>
          <a:xfrm>
            <a:off x="6629400" y="3886200"/>
            <a:ext cx="2286000" cy="646331"/>
          </a:xfrm>
          <a:prstGeom prst="rect">
            <a:avLst/>
          </a:prstGeom>
          <a:noFill/>
        </p:spPr>
        <p:txBody>
          <a:bodyPr wrap="square" rtlCol="0">
            <a:spAutoFit/>
          </a:bodyPr>
          <a:lstStyle/>
          <a:p>
            <a:r>
              <a:rPr lang="en-US" dirty="0"/>
              <a:t>Selling price</a:t>
            </a:r>
          </a:p>
          <a:p>
            <a:r>
              <a:rPr lang="en-US" dirty="0"/>
              <a:t>       </a:t>
            </a:r>
            <a:r>
              <a:rPr lang="en-US" dirty="0">
                <a:latin typeface="+mj-lt"/>
              </a:rPr>
              <a:t> 15 </a:t>
            </a:r>
            <a:r>
              <a:rPr lang="en-US" dirty="0"/>
              <a:t>rupees </a:t>
            </a:r>
          </a:p>
        </p:txBody>
      </p:sp>
      <p:sp>
        <p:nvSpPr>
          <p:cNvPr id="16" name="TextBox 15"/>
          <p:cNvSpPr txBox="1"/>
          <p:nvPr/>
        </p:nvSpPr>
        <p:spPr>
          <a:xfrm>
            <a:off x="6781800" y="5029200"/>
            <a:ext cx="1905000" cy="646331"/>
          </a:xfrm>
          <a:prstGeom prst="rect">
            <a:avLst/>
          </a:prstGeom>
          <a:noFill/>
        </p:spPr>
        <p:txBody>
          <a:bodyPr wrap="square" rtlCol="0">
            <a:spAutoFit/>
          </a:bodyPr>
          <a:lstStyle/>
          <a:p>
            <a:r>
              <a:rPr lang="en-US" dirty="0">
                <a:solidFill>
                  <a:srgbClr val="002060"/>
                </a:solidFill>
              </a:rPr>
              <a:t>TOTAL PROFIT</a:t>
            </a:r>
            <a:r>
              <a:rPr lang="en-US" dirty="0">
                <a:latin typeface="+mj-lt"/>
              </a:rPr>
              <a:t>:- </a:t>
            </a:r>
            <a:endParaRPr lang="en-US" dirty="0">
              <a:solidFill>
                <a:srgbClr val="00B050"/>
              </a:solidFill>
              <a:latin typeface="+mj-lt"/>
            </a:endParaRPr>
          </a:p>
          <a:p>
            <a:r>
              <a:rPr lang="en-US" dirty="0">
                <a:solidFill>
                  <a:srgbClr val="00B050"/>
                </a:solidFill>
                <a:latin typeface="+mj-lt"/>
              </a:rPr>
              <a:t>15-10=5 rupees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438400" y="838200"/>
            <a:ext cx="4572000" cy="861774"/>
          </a:xfrm>
          <a:prstGeom prst="rect">
            <a:avLst/>
          </a:prstGeom>
        </p:spPr>
        <p:txBody>
          <a:bodyPr>
            <a:spAutoFit/>
          </a:bodyPr>
          <a:lstStyle/>
          <a:p>
            <a:r>
              <a:rPr lang="en-US" sz="3200" b="1" u="sng" dirty="0">
                <a:solidFill>
                  <a:srgbClr val="0070C0"/>
                </a:solidFill>
              </a:rPr>
              <a:t>PACKAGING  SIZES :-  </a:t>
            </a:r>
          </a:p>
          <a:p>
            <a:r>
              <a:rPr lang="en-US" b="1" u="sng" dirty="0">
                <a:solidFill>
                  <a:srgbClr val="00B0F0"/>
                </a:solidFill>
              </a:rPr>
              <a:t>                                     </a:t>
            </a:r>
          </a:p>
        </p:txBody>
      </p:sp>
      <p:pic>
        <p:nvPicPr>
          <p:cNvPr id="6" name="Picture 5" descr="download (5).jpeg"/>
          <p:cNvPicPr>
            <a:picLocks noChangeAspect="1"/>
          </p:cNvPicPr>
          <p:nvPr/>
        </p:nvPicPr>
        <p:blipFill>
          <a:blip r:embed="rId2"/>
          <a:stretch>
            <a:fillRect/>
          </a:stretch>
        </p:blipFill>
        <p:spPr>
          <a:xfrm>
            <a:off x="0" y="3952875"/>
            <a:ext cx="1600201" cy="2143125"/>
          </a:xfrm>
          <a:prstGeom prst="rect">
            <a:avLst/>
          </a:prstGeom>
        </p:spPr>
      </p:pic>
      <p:pic>
        <p:nvPicPr>
          <p:cNvPr id="7" name="Picture 6" descr="download (6).jpeg"/>
          <p:cNvPicPr>
            <a:picLocks noChangeAspect="1"/>
          </p:cNvPicPr>
          <p:nvPr/>
        </p:nvPicPr>
        <p:blipFill>
          <a:blip r:embed="rId3"/>
          <a:srcRect l="14815" r="22222"/>
          <a:stretch>
            <a:fillRect/>
          </a:stretch>
        </p:blipFill>
        <p:spPr>
          <a:xfrm>
            <a:off x="1371600" y="3657600"/>
            <a:ext cx="1295400" cy="2209800"/>
          </a:xfrm>
          <a:prstGeom prst="rect">
            <a:avLst/>
          </a:prstGeom>
        </p:spPr>
      </p:pic>
      <p:pic>
        <p:nvPicPr>
          <p:cNvPr id="8" name="Picture 7" descr="download (7).jpeg"/>
          <p:cNvPicPr>
            <a:picLocks noChangeAspect="1"/>
          </p:cNvPicPr>
          <p:nvPr/>
        </p:nvPicPr>
        <p:blipFill>
          <a:blip r:embed="rId4"/>
          <a:srcRect l="14286" t="16036" r="11429" b="12695"/>
          <a:stretch>
            <a:fillRect/>
          </a:stretch>
        </p:blipFill>
        <p:spPr>
          <a:xfrm>
            <a:off x="2514600" y="2895600"/>
            <a:ext cx="1981200" cy="3048000"/>
          </a:xfrm>
          <a:prstGeom prst="rect">
            <a:avLst/>
          </a:prstGeom>
        </p:spPr>
      </p:pic>
      <p:pic>
        <p:nvPicPr>
          <p:cNvPr id="9" name="Picture 8" descr="download (8).jpeg"/>
          <p:cNvPicPr>
            <a:picLocks noChangeAspect="1"/>
          </p:cNvPicPr>
          <p:nvPr/>
        </p:nvPicPr>
        <p:blipFill>
          <a:blip r:embed="rId5"/>
          <a:srcRect l="21333" t="3556" r="21778"/>
          <a:stretch>
            <a:fillRect/>
          </a:stretch>
        </p:blipFill>
        <p:spPr>
          <a:xfrm>
            <a:off x="4191000" y="2057400"/>
            <a:ext cx="2209800" cy="3819525"/>
          </a:xfrm>
          <a:prstGeom prst="rect">
            <a:avLst/>
          </a:prstGeom>
        </p:spPr>
      </p:pic>
      <p:sp>
        <p:nvSpPr>
          <p:cNvPr id="10" name="Rectangle 9"/>
          <p:cNvSpPr/>
          <p:nvPr/>
        </p:nvSpPr>
        <p:spPr>
          <a:xfrm>
            <a:off x="304800" y="5791200"/>
            <a:ext cx="1143000" cy="381000"/>
          </a:xfrm>
          <a:prstGeom prst="rect">
            <a:avLst/>
          </a:prstGeom>
          <a:solidFill>
            <a:schemeClr val="accent4">
              <a:lumMod val="40000"/>
              <a:lumOff val="60000"/>
            </a:schemeClr>
          </a:solidFill>
        </p:spPr>
        <p:txBody>
          <a:bodyPr wrap="square">
            <a:spAutoFit/>
          </a:bodyPr>
          <a:lstStyle/>
          <a:p>
            <a:r>
              <a:rPr lang="en-US" dirty="0">
                <a:latin typeface="+mj-lt"/>
              </a:rPr>
              <a:t>500 ML </a:t>
            </a:r>
          </a:p>
        </p:txBody>
      </p:sp>
      <p:sp>
        <p:nvSpPr>
          <p:cNvPr id="11" name="Rectangle 10"/>
          <p:cNvSpPr/>
          <p:nvPr/>
        </p:nvSpPr>
        <p:spPr>
          <a:xfrm>
            <a:off x="1707969" y="5791200"/>
            <a:ext cx="806631" cy="369332"/>
          </a:xfrm>
          <a:prstGeom prst="rect">
            <a:avLst/>
          </a:prstGeom>
          <a:solidFill>
            <a:schemeClr val="accent4">
              <a:lumMod val="40000"/>
              <a:lumOff val="60000"/>
            </a:schemeClr>
          </a:solidFill>
        </p:spPr>
        <p:txBody>
          <a:bodyPr wrap="none">
            <a:spAutoFit/>
          </a:bodyPr>
          <a:lstStyle/>
          <a:p>
            <a:r>
              <a:rPr lang="en-US" dirty="0">
                <a:latin typeface="+mj-lt"/>
              </a:rPr>
              <a:t>1LITER</a:t>
            </a:r>
          </a:p>
        </p:txBody>
      </p:sp>
      <p:sp>
        <p:nvSpPr>
          <p:cNvPr id="12" name="Rectangle 11"/>
          <p:cNvSpPr/>
          <p:nvPr/>
        </p:nvSpPr>
        <p:spPr>
          <a:xfrm>
            <a:off x="3102869" y="5802868"/>
            <a:ext cx="859531" cy="369332"/>
          </a:xfrm>
          <a:prstGeom prst="rect">
            <a:avLst/>
          </a:prstGeom>
          <a:solidFill>
            <a:schemeClr val="accent4">
              <a:lumMod val="40000"/>
              <a:lumOff val="60000"/>
            </a:schemeClr>
          </a:solidFill>
        </p:spPr>
        <p:txBody>
          <a:bodyPr wrap="none">
            <a:spAutoFit/>
          </a:bodyPr>
          <a:lstStyle/>
          <a:p>
            <a:r>
              <a:rPr lang="en-US" dirty="0">
                <a:latin typeface="+mj-lt"/>
              </a:rPr>
              <a:t>2 LITER</a:t>
            </a:r>
          </a:p>
        </p:txBody>
      </p:sp>
      <p:sp>
        <p:nvSpPr>
          <p:cNvPr id="13" name="Rectangle 12"/>
          <p:cNvSpPr/>
          <p:nvPr/>
        </p:nvSpPr>
        <p:spPr>
          <a:xfrm>
            <a:off x="4876800" y="5802868"/>
            <a:ext cx="859531" cy="369332"/>
          </a:xfrm>
          <a:prstGeom prst="rect">
            <a:avLst/>
          </a:prstGeom>
          <a:solidFill>
            <a:schemeClr val="accent4">
              <a:lumMod val="40000"/>
              <a:lumOff val="60000"/>
            </a:schemeClr>
          </a:solidFill>
        </p:spPr>
        <p:txBody>
          <a:bodyPr wrap="none">
            <a:spAutoFit/>
          </a:bodyPr>
          <a:lstStyle/>
          <a:p>
            <a:r>
              <a:rPr lang="en-US" dirty="0">
                <a:latin typeface="+mj-lt"/>
              </a:rPr>
              <a:t>5 LITER</a:t>
            </a:r>
          </a:p>
        </p:txBody>
      </p:sp>
      <p:pic>
        <p:nvPicPr>
          <p:cNvPr id="15" name="Picture 14" descr="download (10).jpeg"/>
          <p:cNvPicPr>
            <a:picLocks noChangeAspect="1"/>
          </p:cNvPicPr>
          <p:nvPr/>
        </p:nvPicPr>
        <p:blipFill>
          <a:blip r:embed="rId6"/>
          <a:srcRect l="22609" r="21594"/>
          <a:stretch>
            <a:fillRect/>
          </a:stretch>
        </p:blipFill>
        <p:spPr>
          <a:xfrm>
            <a:off x="6400800" y="1600200"/>
            <a:ext cx="2819400" cy="4276725"/>
          </a:xfrm>
          <a:prstGeom prst="rect">
            <a:avLst/>
          </a:prstGeom>
        </p:spPr>
      </p:pic>
      <p:sp>
        <p:nvSpPr>
          <p:cNvPr id="16" name="TextBox 15"/>
          <p:cNvSpPr txBox="1"/>
          <p:nvPr/>
        </p:nvSpPr>
        <p:spPr>
          <a:xfrm>
            <a:off x="7239000" y="5791200"/>
            <a:ext cx="1066800" cy="369332"/>
          </a:xfrm>
          <a:prstGeom prst="rect">
            <a:avLst/>
          </a:prstGeom>
          <a:solidFill>
            <a:schemeClr val="accent4">
              <a:lumMod val="40000"/>
              <a:lumOff val="60000"/>
            </a:schemeClr>
          </a:solidFill>
        </p:spPr>
        <p:txBody>
          <a:bodyPr wrap="square" rtlCol="0">
            <a:spAutoFit/>
          </a:bodyPr>
          <a:lstStyle/>
          <a:p>
            <a:r>
              <a:rPr lang="en-US" dirty="0">
                <a:latin typeface="+mj-lt"/>
              </a:rPr>
              <a:t>10 LITER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209800" y="1295400"/>
            <a:ext cx="4419600" cy="523220"/>
          </a:xfrm>
          <a:prstGeom prst="rect">
            <a:avLst/>
          </a:prstGeom>
          <a:noFill/>
        </p:spPr>
        <p:txBody>
          <a:bodyPr wrap="square" rtlCol="0">
            <a:spAutoFit/>
          </a:bodyPr>
          <a:lstStyle/>
          <a:p>
            <a:r>
              <a:rPr lang="en-US" sz="2800" b="1" u="sng" dirty="0">
                <a:solidFill>
                  <a:srgbClr val="0070C0"/>
                </a:solidFill>
              </a:rPr>
              <a:t>TARGET COUSTOMERS</a:t>
            </a:r>
          </a:p>
        </p:txBody>
      </p:sp>
      <p:sp>
        <p:nvSpPr>
          <p:cNvPr id="5" name="TextBox 4"/>
          <p:cNvSpPr txBox="1"/>
          <p:nvPr/>
        </p:nvSpPr>
        <p:spPr>
          <a:xfrm>
            <a:off x="1752600" y="2438400"/>
            <a:ext cx="5638800" cy="3539430"/>
          </a:xfrm>
          <a:prstGeom prst="rect">
            <a:avLst/>
          </a:prstGeom>
          <a:noFill/>
        </p:spPr>
        <p:txBody>
          <a:bodyPr wrap="square" rtlCol="0">
            <a:spAutoFit/>
          </a:bodyPr>
          <a:lstStyle/>
          <a:p>
            <a:pPr>
              <a:buFont typeface="Arial" pitchFamily="34" charset="0"/>
              <a:buChar char="•"/>
            </a:pPr>
            <a:r>
              <a:rPr lang="en-US" dirty="0"/>
              <a:t> </a:t>
            </a:r>
            <a:r>
              <a:rPr lang="en-US" sz="3200" dirty="0"/>
              <a:t>WHOLEESALERS</a:t>
            </a:r>
          </a:p>
          <a:p>
            <a:pPr>
              <a:buFont typeface="Arial" pitchFamily="34" charset="0"/>
              <a:buChar char="•"/>
            </a:pPr>
            <a:r>
              <a:rPr lang="en-US" sz="3200" dirty="0"/>
              <a:t> RETAILORS </a:t>
            </a:r>
          </a:p>
          <a:p>
            <a:pPr>
              <a:buFont typeface="Arial" pitchFamily="34" charset="0"/>
              <a:buChar char="•"/>
            </a:pPr>
            <a:r>
              <a:rPr lang="en-US" sz="3200" dirty="0"/>
              <a:t> GENERAL STORES</a:t>
            </a:r>
          </a:p>
          <a:p>
            <a:pPr>
              <a:buFont typeface="Arial" pitchFamily="34" charset="0"/>
              <a:buChar char="•"/>
            </a:pPr>
            <a:r>
              <a:rPr lang="en-US" sz="3200" dirty="0"/>
              <a:t> SUPERMARKET</a:t>
            </a:r>
          </a:p>
          <a:p>
            <a:pPr>
              <a:buFont typeface="Arial" pitchFamily="34" charset="0"/>
              <a:buChar char="•"/>
            </a:pPr>
            <a:r>
              <a:rPr lang="en-US" sz="3200" dirty="0"/>
              <a:t> RESTAURANTS &amp; HOTELS</a:t>
            </a:r>
          </a:p>
          <a:p>
            <a:pPr>
              <a:buFont typeface="Arial" pitchFamily="34" charset="0"/>
              <a:buChar char="•"/>
            </a:pPr>
            <a:r>
              <a:rPr lang="en-US" sz="3200" dirty="0"/>
              <a:t> ONLINE</a:t>
            </a:r>
          </a:p>
          <a:p>
            <a:pPr>
              <a:buFont typeface="Arial" pitchFamily="34" charset="0"/>
              <a:buChar char="•"/>
            </a:pPr>
            <a:r>
              <a:rPr lang="en-US" sz="3200" dirty="0"/>
              <a:t> OTHERS</a:t>
            </a:r>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066800"/>
            <a:ext cx="7010400" cy="523220"/>
          </a:xfrm>
          <a:prstGeom prst="rect">
            <a:avLst/>
          </a:prstGeom>
          <a:noFill/>
        </p:spPr>
        <p:txBody>
          <a:bodyPr wrap="square" rtlCol="0">
            <a:spAutoFit/>
          </a:bodyPr>
          <a:lstStyle/>
          <a:p>
            <a:r>
              <a:rPr lang="en-US" sz="2800" b="1" u="sng" dirty="0">
                <a:solidFill>
                  <a:srgbClr val="0070C0"/>
                </a:solidFill>
              </a:rPr>
              <a:t>MARKETING STRATEGIES</a:t>
            </a:r>
          </a:p>
        </p:txBody>
      </p:sp>
      <p:sp>
        <p:nvSpPr>
          <p:cNvPr id="5" name="TextBox 4"/>
          <p:cNvSpPr txBox="1"/>
          <p:nvPr/>
        </p:nvSpPr>
        <p:spPr>
          <a:xfrm>
            <a:off x="1524000" y="2514600"/>
            <a:ext cx="5257800" cy="2554545"/>
          </a:xfrm>
          <a:prstGeom prst="rect">
            <a:avLst/>
          </a:prstGeom>
          <a:noFill/>
        </p:spPr>
        <p:txBody>
          <a:bodyPr wrap="square" rtlCol="0">
            <a:spAutoFit/>
          </a:bodyPr>
          <a:lstStyle/>
          <a:p>
            <a:pPr>
              <a:buFont typeface="Arial" pitchFamily="34" charset="0"/>
              <a:buChar char="•"/>
            </a:pPr>
            <a:r>
              <a:rPr lang="en-US" sz="3200" dirty="0"/>
              <a:t> Publicity</a:t>
            </a:r>
          </a:p>
          <a:p>
            <a:pPr>
              <a:buFont typeface="Arial" pitchFamily="34" charset="0"/>
              <a:buChar char="•"/>
            </a:pPr>
            <a:r>
              <a:rPr lang="en-US" sz="3200" dirty="0"/>
              <a:t> Advertising</a:t>
            </a:r>
          </a:p>
          <a:p>
            <a:pPr>
              <a:buFont typeface="Arial" pitchFamily="34" charset="0"/>
              <a:buChar char="•"/>
            </a:pPr>
            <a:r>
              <a:rPr lang="en-US" sz="3200" dirty="0"/>
              <a:t> Sales promotion</a:t>
            </a:r>
          </a:p>
          <a:p>
            <a:pPr>
              <a:buFont typeface="Arial" pitchFamily="34" charset="0"/>
              <a:buChar char="•"/>
            </a:pPr>
            <a:r>
              <a:rPr lang="en-US" sz="3200" dirty="0"/>
              <a:t> Direct marketing</a:t>
            </a:r>
          </a:p>
          <a:p>
            <a:pPr>
              <a:buFont typeface="Arial" pitchFamily="34" charset="0"/>
              <a:buChar char="•"/>
            </a:pPr>
            <a:r>
              <a:rPr lang="en-US" sz="3200" dirty="0"/>
              <a:t> </a:t>
            </a:r>
            <a:r>
              <a:rPr lang="en-US" sz="2800" dirty="0"/>
              <a:t>SPECIAL DISCOUNT %</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381000" y="1219200"/>
            <a:ext cx="8382000" cy="5257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1000" y="5334000"/>
            <a:ext cx="1066800" cy="1143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0" y="1219200"/>
            <a:ext cx="1600200" cy="990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000" y="3276600"/>
            <a:ext cx="1066800" cy="1828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 y="1219200"/>
            <a:ext cx="1066800" cy="1905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stCxn id="17" idx="1"/>
            <a:endCxn id="17" idx="3"/>
          </p:cNvCxnSpPr>
          <p:nvPr/>
        </p:nvCxnSpPr>
        <p:spPr>
          <a:xfrm rot="10800000" flipH="1">
            <a:off x="381000" y="2171700"/>
            <a:ext cx="106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352800" y="5638800"/>
            <a:ext cx="16002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entagon 23"/>
          <p:cNvSpPr/>
          <p:nvPr/>
        </p:nvSpPr>
        <p:spPr>
          <a:xfrm rot="16200000">
            <a:off x="1886712" y="5733288"/>
            <a:ext cx="978408" cy="484632"/>
          </a:xfrm>
          <a:prstGeom prst="homePlat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6000" y="3048000"/>
            <a:ext cx="2667000" cy="3429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05400" y="5638800"/>
            <a:ext cx="609600" cy="838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Direct Access Storage 26"/>
          <p:cNvSpPr/>
          <p:nvPr/>
        </p:nvSpPr>
        <p:spPr>
          <a:xfrm>
            <a:off x="5715000" y="6019800"/>
            <a:ext cx="381000" cy="76200"/>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52800" y="1219200"/>
            <a:ext cx="5410200" cy="1828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352800" y="3200400"/>
            <a:ext cx="2590800" cy="2209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3400" y="1600200"/>
            <a:ext cx="762000" cy="646331"/>
          </a:xfrm>
          <a:prstGeom prst="rect">
            <a:avLst/>
          </a:prstGeom>
          <a:noFill/>
        </p:spPr>
        <p:txBody>
          <a:bodyPr wrap="square" rtlCol="0">
            <a:spAutoFit/>
          </a:bodyPr>
          <a:lstStyle/>
          <a:p>
            <a:r>
              <a:rPr lang="en-US" dirty="0"/>
              <a:t>Wash room</a:t>
            </a:r>
          </a:p>
        </p:txBody>
      </p:sp>
      <p:sp>
        <p:nvSpPr>
          <p:cNvPr id="21" name="TextBox 20"/>
          <p:cNvSpPr txBox="1"/>
          <p:nvPr/>
        </p:nvSpPr>
        <p:spPr>
          <a:xfrm>
            <a:off x="533400" y="2438400"/>
            <a:ext cx="762000" cy="646331"/>
          </a:xfrm>
          <a:prstGeom prst="rect">
            <a:avLst/>
          </a:prstGeom>
          <a:noFill/>
        </p:spPr>
        <p:txBody>
          <a:bodyPr wrap="square" rtlCol="0">
            <a:spAutoFit/>
          </a:bodyPr>
          <a:lstStyle/>
          <a:p>
            <a:r>
              <a:rPr lang="en-US" dirty="0"/>
              <a:t>Bath room</a:t>
            </a:r>
          </a:p>
        </p:txBody>
      </p:sp>
      <p:sp>
        <p:nvSpPr>
          <p:cNvPr id="22" name="TextBox 21"/>
          <p:cNvSpPr txBox="1"/>
          <p:nvPr/>
        </p:nvSpPr>
        <p:spPr>
          <a:xfrm>
            <a:off x="2057400" y="1219200"/>
            <a:ext cx="1295400" cy="923330"/>
          </a:xfrm>
          <a:prstGeom prst="rect">
            <a:avLst/>
          </a:prstGeom>
          <a:noFill/>
        </p:spPr>
        <p:txBody>
          <a:bodyPr wrap="square" rtlCol="0">
            <a:spAutoFit/>
          </a:bodyPr>
          <a:lstStyle/>
          <a:p>
            <a:r>
              <a:rPr lang="en-US" dirty="0"/>
              <a:t>Electric supply room</a:t>
            </a:r>
          </a:p>
        </p:txBody>
      </p:sp>
      <p:sp>
        <p:nvSpPr>
          <p:cNvPr id="30" name="TextBox 29"/>
          <p:cNvSpPr txBox="1"/>
          <p:nvPr/>
        </p:nvSpPr>
        <p:spPr>
          <a:xfrm>
            <a:off x="3657600" y="3581400"/>
            <a:ext cx="2133600" cy="369332"/>
          </a:xfrm>
          <a:prstGeom prst="rect">
            <a:avLst/>
          </a:prstGeom>
          <a:noFill/>
        </p:spPr>
        <p:txBody>
          <a:bodyPr wrap="square" rtlCol="0">
            <a:spAutoFit/>
          </a:bodyPr>
          <a:lstStyle/>
          <a:p>
            <a:r>
              <a:rPr lang="en-US" dirty="0"/>
              <a:t>Storage room</a:t>
            </a:r>
          </a:p>
        </p:txBody>
      </p:sp>
      <p:sp>
        <p:nvSpPr>
          <p:cNvPr id="31" name="TextBox 30"/>
          <p:cNvSpPr txBox="1"/>
          <p:nvPr/>
        </p:nvSpPr>
        <p:spPr>
          <a:xfrm>
            <a:off x="457200" y="5638800"/>
            <a:ext cx="914400" cy="646331"/>
          </a:xfrm>
          <a:prstGeom prst="rect">
            <a:avLst/>
          </a:prstGeom>
          <a:solidFill>
            <a:srgbClr val="00B0F0"/>
          </a:solidFill>
        </p:spPr>
        <p:txBody>
          <a:bodyPr wrap="square" rtlCol="0">
            <a:spAutoFit/>
          </a:bodyPr>
          <a:lstStyle/>
          <a:p>
            <a:r>
              <a:rPr lang="en-US" dirty="0"/>
              <a:t>Office room </a:t>
            </a:r>
          </a:p>
        </p:txBody>
      </p:sp>
      <p:sp>
        <p:nvSpPr>
          <p:cNvPr id="32" name="TextBox 31"/>
          <p:cNvSpPr txBox="1"/>
          <p:nvPr/>
        </p:nvSpPr>
        <p:spPr>
          <a:xfrm>
            <a:off x="533400" y="3733800"/>
            <a:ext cx="838200" cy="646331"/>
          </a:xfrm>
          <a:prstGeom prst="rect">
            <a:avLst/>
          </a:prstGeom>
          <a:noFill/>
        </p:spPr>
        <p:txBody>
          <a:bodyPr wrap="square" rtlCol="0">
            <a:spAutoFit/>
          </a:bodyPr>
          <a:lstStyle/>
          <a:p>
            <a:r>
              <a:rPr lang="en-US" dirty="0"/>
              <a:t>Staff room</a:t>
            </a:r>
          </a:p>
        </p:txBody>
      </p:sp>
      <p:sp>
        <p:nvSpPr>
          <p:cNvPr id="33" name="TextBox 32"/>
          <p:cNvSpPr txBox="1"/>
          <p:nvPr/>
        </p:nvSpPr>
        <p:spPr>
          <a:xfrm>
            <a:off x="2590800" y="5802868"/>
            <a:ext cx="1143000" cy="369332"/>
          </a:xfrm>
          <a:prstGeom prst="rect">
            <a:avLst/>
          </a:prstGeom>
          <a:noFill/>
        </p:spPr>
        <p:txBody>
          <a:bodyPr wrap="square" rtlCol="0">
            <a:spAutoFit/>
          </a:bodyPr>
          <a:lstStyle/>
          <a:p>
            <a:r>
              <a:rPr lang="en-US" dirty="0"/>
              <a:t>Entry</a:t>
            </a:r>
          </a:p>
        </p:txBody>
      </p:sp>
      <p:sp>
        <p:nvSpPr>
          <p:cNvPr id="34" name="TextBox 33"/>
          <p:cNvSpPr txBox="1"/>
          <p:nvPr/>
        </p:nvSpPr>
        <p:spPr>
          <a:xfrm>
            <a:off x="4572000" y="1828800"/>
            <a:ext cx="3429000" cy="523220"/>
          </a:xfrm>
          <a:prstGeom prst="rect">
            <a:avLst/>
          </a:prstGeom>
          <a:noFill/>
        </p:spPr>
        <p:txBody>
          <a:bodyPr wrap="square" rtlCol="0">
            <a:spAutoFit/>
          </a:bodyPr>
          <a:lstStyle/>
          <a:p>
            <a:r>
              <a:rPr lang="en-US" sz="2800" dirty="0"/>
              <a:t>Packaging area</a:t>
            </a:r>
          </a:p>
        </p:txBody>
      </p:sp>
      <p:sp>
        <p:nvSpPr>
          <p:cNvPr id="35" name="TextBox 34"/>
          <p:cNvSpPr txBox="1"/>
          <p:nvPr/>
        </p:nvSpPr>
        <p:spPr>
          <a:xfrm>
            <a:off x="6324600" y="3969603"/>
            <a:ext cx="2438400" cy="830997"/>
          </a:xfrm>
          <a:prstGeom prst="rect">
            <a:avLst/>
          </a:prstGeom>
          <a:noFill/>
        </p:spPr>
        <p:txBody>
          <a:bodyPr wrap="square" rtlCol="0">
            <a:spAutoFit/>
          </a:bodyPr>
          <a:lstStyle/>
          <a:p>
            <a:r>
              <a:rPr lang="en-US" sz="2400" dirty="0"/>
              <a:t>Production</a:t>
            </a:r>
          </a:p>
          <a:p>
            <a:r>
              <a:rPr lang="en-US" sz="2400" dirty="0"/>
              <a:t>      room</a:t>
            </a:r>
          </a:p>
        </p:txBody>
      </p:sp>
      <p:sp>
        <p:nvSpPr>
          <p:cNvPr id="36" name="TextBox 35"/>
          <p:cNvSpPr txBox="1"/>
          <p:nvPr/>
        </p:nvSpPr>
        <p:spPr>
          <a:xfrm>
            <a:off x="5029200" y="5791200"/>
            <a:ext cx="838200" cy="646331"/>
          </a:xfrm>
          <a:prstGeom prst="rect">
            <a:avLst/>
          </a:prstGeom>
          <a:noFill/>
        </p:spPr>
        <p:txBody>
          <a:bodyPr wrap="square" rtlCol="0">
            <a:spAutoFit/>
          </a:bodyPr>
          <a:lstStyle/>
          <a:p>
            <a:r>
              <a:rPr lang="en-US" dirty="0"/>
              <a:t>Raw water</a:t>
            </a:r>
          </a:p>
        </p:txBody>
      </p:sp>
      <p:sp>
        <p:nvSpPr>
          <p:cNvPr id="39" name="TextBox 38"/>
          <p:cNvSpPr txBox="1"/>
          <p:nvPr/>
        </p:nvSpPr>
        <p:spPr>
          <a:xfrm>
            <a:off x="3505200" y="5943600"/>
            <a:ext cx="1295400" cy="646331"/>
          </a:xfrm>
          <a:prstGeom prst="rect">
            <a:avLst/>
          </a:prstGeom>
          <a:noFill/>
        </p:spPr>
        <p:txBody>
          <a:bodyPr wrap="square" rtlCol="0">
            <a:spAutoFit/>
          </a:bodyPr>
          <a:lstStyle/>
          <a:p>
            <a:r>
              <a:rPr lang="en-US" dirty="0"/>
              <a:t>laboratory</a:t>
            </a:r>
          </a:p>
          <a:p>
            <a:endParaRPr lang="en-US" dirty="0"/>
          </a:p>
        </p:txBody>
      </p:sp>
      <p:sp>
        <p:nvSpPr>
          <p:cNvPr id="40" name="TextBox 39"/>
          <p:cNvSpPr txBox="1"/>
          <p:nvPr/>
        </p:nvSpPr>
        <p:spPr>
          <a:xfrm>
            <a:off x="838200" y="685800"/>
            <a:ext cx="7467600" cy="830997"/>
          </a:xfrm>
          <a:prstGeom prst="rect">
            <a:avLst/>
          </a:prstGeom>
          <a:noFill/>
        </p:spPr>
        <p:txBody>
          <a:bodyPr wrap="square" rtlCol="0">
            <a:spAutoFit/>
          </a:bodyPr>
          <a:lstStyle/>
          <a:p>
            <a:r>
              <a:rPr lang="en-US" sz="2400" b="1" u="sng" dirty="0">
                <a:solidFill>
                  <a:srgbClr val="0070C0"/>
                </a:solidFill>
              </a:rPr>
              <a:t>PLANT LAYOUT OF  A.K MINERAL WATER. </a:t>
            </a:r>
          </a:p>
          <a:p>
            <a:endParaRPr lang="en-US" sz="2400" b="1" u="sng" dirty="0">
              <a:solidFill>
                <a:srgbClr val="0070C0"/>
              </a:solidFil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819400" y="914400"/>
            <a:ext cx="4800600" cy="707886"/>
          </a:xfrm>
          <a:prstGeom prst="rect">
            <a:avLst/>
          </a:prstGeom>
          <a:noFill/>
        </p:spPr>
        <p:txBody>
          <a:bodyPr wrap="square" rtlCol="0">
            <a:spAutoFit/>
          </a:bodyPr>
          <a:lstStyle/>
          <a:p>
            <a:r>
              <a:rPr lang="en-US" sz="4000" b="1" u="sng" dirty="0">
                <a:solidFill>
                  <a:srgbClr val="0070C0"/>
                </a:solidFill>
              </a:rPr>
              <a:t>CONCLUSION</a:t>
            </a:r>
          </a:p>
        </p:txBody>
      </p:sp>
      <p:sp>
        <p:nvSpPr>
          <p:cNvPr id="3" name="Rectangle 2"/>
          <p:cNvSpPr/>
          <p:nvPr/>
        </p:nvSpPr>
        <p:spPr>
          <a:xfrm>
            <a:off x="685800" y="2274838"/>
            <a:ext cx="8229600" cy="830997"/>
          </a:xfrm>
          <a:prstGeom prst="rect">
            <a:avLst/>
          </a:prstGeom>
        </p:spPr>
        <p:txBody>
          <a:bodyPr wrap="square">
            <a:spAutoFit/>
          </a:bodyPr>
          <a:lstStyle/>
          <a:p>
            <a:pPr algn="just"/>
            <a:br>
              <a:rPr lang="en-US" sz="2400" dirty="0"/>
            </a:br>
            <a:endParaRPr lang="en-US" sz="2400" dirty="0"/>
          </a:p>
        </p:txBody>
      </p:sp>
      <p:sp>
        <p:nvSpPr>
          <p:cNvPr id="5" name="Rectangle 4"/>
          <p:cNvSpPr/>
          <p:nvPr/>
        </p:nvSpPr>
        <p:spPr>
          <a:xfrm>
            <a:off x="990600" y="1997838"/>
            <a:ext cx="7772400" cy="2677656"/>
          </a:xfrm>
          <a:prstGeom prst="rect">
            <a:avLst/>
          </a:prstGeom>
        </p:spPr>
        <p:txBody>
          <a:bodyPr wrap="square">
            <a:spAutoFit/>
          </a:bodyPr>
          <a:lstStyle/>
          <a:p>
            <a:pPr algn="just"/>
            <a:r>
              <a:rPr lang="en-US" sz="2400" dirty="0"/>
              <a:t>Production of mineral water is a complicated process where the raw water undergoes various filtrations and disinfects process stages. The cost of setting up a mineral water plant is also proportional to the volume of pure water to produce.  Therefore, its research very important to dig down and avail more clarity on This business goal before pouring  hard-earned money into this venture.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496048">
            <a:off x="344499" y="1444905"/>
            <a:ext cx="6742928" cy="1569660"/>
          </a:xfrm>
          <a:prstGeom prst="rect">
            <a:avLst/>
          </a:prstGeom>
          <a:noFill/>
        </p:spPr>
        <p:txBody>
          <a:bodyPr wrap="square" lIns="91440" tIns="45720" rIns="91440" bIns="45720">
            <a:spAutoFit/>
          </a:bodyPr>
          <a:lstStyle/>
          <a:p>
            <a:pPr algn="ctr"/>
            <a:r>
              <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lgerian" pitchFamily="82" charset="0"/>
              </a:rPr>
              <a:t>THANK</a:t>
            </a:r>
          </a:p>
        </p:txBody>
      </p:sp>
      <p:sp>
        <p:nvSpPr>
          <p:cNvPr id="6" name="Rectangle 5"/>
          <p:cNvSpPr/>
          <p:nvPr/>
        </p:nvSpPr>
        <p:spPr>
          <a:xfrm rot="20480529">
            <a:off x="2303208" y="3107560"/>
            <a:ext cx="4965806" cy="1862048"/>
          </a:xfrm>
          <a:prstGeom prst="rect">
            <a:avLst/>
          </a:prstGeom>
          <a:noFill/>
        </p:spPr>
        <p:txBody>
          <a:bodyPr wrap="square" lIns="91440" tIns="45720" rIns="91440" bIns="45720">
            <a:spAutoFit/>
          </a:bodyPr>
          <a:lstStyle/>
          <a:p>
            <a:pPr algn="ctr"/>
            <a:r>
              <a:rPr lang="en-US" sz="11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YOU</a:t>
            </a:r>
            <a:endParaRPr lang="en-U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5F6D-8EAC-4E2B-A4D7-7AD991DC1E73}"/>
              </a:ext>
            </a:extLst>
          </p:cNvPr>
          <p:cNvSpPr>
            <a:spLocks noGrp="1"/>
          </p:cNvSpPr>
          <p:nvPr>
            <p:ph type="title"/>
          </p:nvPr>
        </p:nvSpPr>
        <p:spPr>
          <a:xfrm>
            <a:off x="457200" y="704088"/>
            <a:ext cx="7315200" cy="57912"/>
          </a:xfrm>
        </p:spPr>
        <p:txBody>
          <a:bodyPr/>
          <a:lstStyle/>
          <a:p>
            <a:endParaRPr lang="en-US" dirty="0"/>
          </a:p>
        </p:txBody>
      </p:sp>
      <p:pic>
        <p:nvPicPr>
          <p:cNvPr id="4" name="Content Placeholder 3">
            <a:extLst>
              <a:ext uri="{FF2B5EF4-FFF2-40B4-BE49-F238E27FC236}">
                <a16:creationId xmlns:a16="http://schemas.microsoft.com/office/drawing/2014/main" id="{AD79399B-DE78-46AA-A15A-61950AB6E5E8}"/>
              </a:ext>
            </a:extLst>
          </p:cNvPr>
          <p:cNvPicPr>
            <a:picLocks noGrp="1" noChangeAspect="1"/>
          </p:cNvPicPr>
          <p:nvPr>
            <p:ph idx="1"/>
          </p:nvPr>
        </p:nvPicPr>
        <p:blipFill>
          <a:blip r:embed="rId2"/>
          <a:stretch>
            <a:fillRect/>
          </a:stretch>
        </p:blipFill>
        <p:spPr>
          <a:xfrm>
            <a:off x="1679131" y="990601"/>
            <a:ext cx="4915318" cy="5334000"/>
          </a:xfrm>
          <a:prstGeom prst="rect">
            <a:avLst/>
          </a:prstGeom>
        </p:spPr>
      </p:pic>
    </p:spTree>
    <p:extLst>
      <p:ext uri="{BB962C8B-B14F-4D97-AF65-F5344CB8AC3E}">
        <p14:creationId xmlns:p14="http://schemas.microsoft.com/office/powerpoint/2010/main" val="32187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743200" y="1066800"/>
            <a:ext cx="4800600" cy="461665"/>
          </a:xfrm>
          <a:prstGeom prst="rect">
            <a:avLst/>
          </a:prstGeom>
          <a:noFill/>
        </p:spPr>
        <p:txBody>
          <a:bodyPr wrap="square" rtlCol="0">
            <a:spAutoFit/>
          </a:bodyPr>
          <a:lstStyle/>
          <a:p>
            <a:r>
              <a:rPr lang="en-US" sz="2400" b="1" u="sng" dirty="0">
                <a:solidFill>
                  <a:srgbClr val="0070C0"/>
                </a:solidFill>
              </a:rPr>
              <a:t>INTRODUCTION</a:t>
            </a:r>
          </a:p>
        </p:txBody>
      </p:sp>
      <p:sp>
        <p:nvSpPr>
          <p:cNvPr id="4" name="TextBox 3"/>
          <p:cNvSpPr txBox="1"/>
          <p:nvPr/>
        </p:nvSpPr>
        <p:spPr>
          <a:xfrm>
            <a:off x="533400" y="1981200"/>
            <a:ext cx="7924800" cy="3231654"/>
          </a:xfrm>
          <a:prstGeom prst="rect">
            <a:avLst/>
          </a:prstGeom>
          <a:solidFill>
            <a:schemeClr val="bg1"/>
          </a:solidFill>
        </p:spPr>
        <p:txBody>
          <a:bodyPr wrap="square" numCol="1" rtlCol="0">
            <a:spAutoFit/>
          </a:bodyPr>
          <a:lstStyle/>
          <a:p>
            <a:pPr marL="342900" indent="-342900" algn="just">
              <a:buFont typeface="Wingdings" pitchFamily="2" charset="2"/>
              <a:buChar char="Ø"/>
            </a:pPr>
            <a:r>
              <a:rPr lang="en-US" sz="3600" dirty="0">
                <a:solidFill>
                  <a:srgbClr val="002060"/>
                </a:solidFill>
              </a:rPr>
              <a:t> T</a:t>
            </a:r>
            <a:r>
              <a:rPr lang="en-US" sz="2800" dirty="0">
                <a:solidFill>
                  <a:srgbClr val="002060"/>
                </a:solidFill>
              </a:rPr>
              <a:t>he demand for mineral water has been reached to an incredible level today. As compare to regular potable water, most people are now preferred buying mineral water because of its ultimate purity and hygiene. This demand is attracting new  entrepreneurs to set up mineral water business. </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33400" y="838200"/>
            <a:ext cx="7848600" cy="830997"/>
          </a:xfrm>
          <a:prstGeom prst="rect">
            <a:avLst/>
          </a:prstGeom>
          <a:noFill/>
        </p:spPr>
        <p:txBody>
          <a:bodyPr wrap="square" rtlCol="0">
            <a:spAutoFit/>
          </a:bodyPr>
          <a:lstStyle/>
          <a:p>
            <a:r>
              <a:rPr lang="en-US" sz="2400" b="1" u="sng" dirty="0">
                <a:solidFill>
                  <a:srgbClr val="0070C0"/>
                </a:solidFill>
              </a:rPr>
              <a:t>PACKAGED DRINKING WATER VS MINERAL WATER</a:t>
            </a:r>
          </a:p>
          <a:p>
            <a:endParaRPr lang="en-US" sz="2400" u="sng" dirty="0">
              <a:solidFill>
                <a:srgbClr val="0070C0"/>
              </a:solidFill>
            </a:endParaRPr>
          </a:p>
        </p:txBody>
      </p:sp>
      <p:sp>
        <p:nvSpPr>
          <p:cNvPr id="5" name="Rectangle 4"/>
          <p:cNvSpPr/>
          <p:nvPr/>
        </p:nvSpPr>
        <p:spPr>
          <a:xfrm>
            <a:off x="533400" y="1524000"/>
            <a:ext cx="8077200" cy="1569660"/>
          </a:xfrm>
          <a:prstGeom prst="rect">
            <a:avLst/>
          </a:prstGeom>
        </p:spPr>
        <p:txBody>
          <a:bodyPr wrap="square">
            <a:spAutoFit/>
          </a:bodyPr>
          <a:lstStyle/>
          <a:p>
            <a:pPr algn="just">
              <a:buFont typeface="Wingdings" pitchFamily="2" charset="2"/>
              <a:buChar char="q"/>
            </a:pPr>
            <a:r>
              <a:rPr lang="en-US" sz="2400" dirty="0"/>
              <a:t> Packaged drinking water is water derived from any source of drinking water that might be exposed to different stages of the filtration process, including cartridge filter, activated carbon filtration, or any other method.</a:t>
            </a:r>
          </a:p>
        </p:txBody>
      </p:sp>
      <p:sp>
        <p:nvSpPr>
          <p:cNvPr id="6" name="Rectangle 5"/>
          <p:cNvSpPr/>
          <p:nvPr/>
        </p:nvSpPr>
        <p:spPr>
          <a:xfrm>
            <a:off x="685800" y="3429000"/>
            <a:ext cx="7848600" cy="1692771"/>
          </a:xfrm>
          <a:prstGeom prst="rect">
            <a:avLst/>
          </a:prstGeom>
        </p:spPr>
        <p:txBody>
          <a:bodyPr wrap="square">
            <a:spAutoFit/>
          </a:bodyPr>
          <a:lstStyle/>
          <a:p>
            <a:pPr algn="just">
              <a:buFont typeface="Wingdings" pitchFamily="2" charset="2"/>
              <a:buChar char="q"/>
            </a:pPr>
            <a:r>
              <a:rPr lang="en-US" sz="2800" dirty="0"/>
              <a:t> </a:t>
            </a:r>
            <a:r>
              <a:rPr lang="en-US" sz="2400" dirty="0"/>
              <a:t>Mineral water involves minerals that offer health-related benefits to humans. Calcium, sodium, potassium, magnesium, etc are a few such minerals generally found in mineral water</a:t>
            </a:r>
            <a:r>
              <a:rPr lang="en-US" sz="2800" dirty="0"/>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914400" y="762000"/>
            <a:ext cx="7391400" cy="461665"/>
          </a:xfrm>
          <a:prstGeom prst="rect">
            <a:avLst/>
          </a:prstGeom>
          <a:noFill/>
        </p:spPr>
        <p:txBody>
          <a:bodyPr wrap="square" rtlCol="0">
            <a:spAutoFit/>
          </a:bodyPr>
          <a:lstStyle/>
          <a:p>
            <a:r>
              <a:rPr lang="en-US" sz="2400" b="1" u="sng" dirty="0">
                <a:solidFill>
                  <a:srgbClr val="0070C0"/>
                </a:solidFill>
                <a:effectLst>
                  <a:glow rad="101600">
                    <a:schemeClr val="accent5">
                      <a:satMod val="175000"/>
                      <a:alpha val="40000"/>
                    </a:schemeClr>
                  </a:glow>
                </a:effectLst>
              </a:rPr>
              <a:t>MINERAL WATER MANUFUCTURING BUSINESS</a:t>
            </a:r>
          </a:p>
        </p:txBody>
      </p:sp>
      <p:sp>
        <p:nvSpPr>
          <p:cNvPr id="6" name="TextBox 5"/>
          <p:cNvSpPr txBox="1"/>
          <p:nvPr/>
        </p:nvSpPr>
        <p:spPr>
          <a:xfrm>
            <a:off x="304800" y="2052221"/>
            <a:ext cx="7848600" cy="5262979"/>
          </a:xfrm>
          <a:prstGeom prst="rect">
            <a:avLst/>
          </a:prstGeom>
          <a:noFill/>
        </p:spPr>
        <p:txBody>
          <a:bodyPr wrap="square" rtlCol="0">
            <a:spAutoFit/>
          </a:bodyPr>
          <a:lstStyle/>
          <a:p>
            <a:pPr marL="342900" indent="-342900">
              <a:buFont typeface="Wingdings" pitchFamily="2" charset="2"/>
              <a:buChar char="Ø"/>
            </a:pPr>
            <a:r>
              <a:rPr lang="en-US" sz="2800" dirty="0"/>
              <a:t>INVESTMENT</a:t>
            </a:r>
          </a:p>
          <a:p>
            <a:pPr marL="342900" indent="-342900">
              <a:buFont typeface="Wingdings" pitchFamily="2" charset="2"/>
              <a:buChar char="Ø"/>
            </a:pPr>
            <a:r>
              <a:rPr lang="en-US" sz="2800" dirty="0"/>
              <a:t> LOCATION</a:t>
            </a:r>
          </a:p>
          <a:p>
            <a:pPr marL="342900" indent="-342900">
              <a:buFont typeface="Wingdings" pitchFamily="2" charset="2"/>
              <a:buChar char="Ø"/>
            </a:pPr>
            <a:r>
              <a:rPr lang="en-US" sz="2800" dirty="0"/>
              <a:t>BUSINESS RESEARCH</a:t>
            </a:r>
          </a:p>
          <a:p>
            <a:pPr marL="342900" indent="-342900">
              <a:buFont typeface="Wingdings" pitchFamily="2" charset="2"/>
              <a:buChar char="Ø"/>
            </a:pPr>
            <a:r>
              <a:rPr lang="en-US" sz="2800" dirty="0"/>
              <a:t>RAW METERIAL </a:t>
            </a:r>
          </a:p>
          <a:p>
            <a:pPr marL="342900" indent="-342900">
              <a:buFont typeface="Wingdings" pitchFamily="2" charset="2"/>
              <a:buChar char="Ø"/>
            </a:pPr>
            <a:r>
              <a:rPr lang="en-US" sz="2800" dirty="0"/>
              <a:t>MACHINES</a:t>
            </a:r>
          </a:p>
          <a:p>
            <a:pPr marL="342900" indent="-342900">
              <a:buFont typeface="Wingdings" pitchFamily="2" charset="2"/>
              <a:buChar char="Ø"/>
            </a:pPr>
            <a:r>
              <a:rPr lang="en-US" sz="2800" dirty="0"/>
              <a:t>AREA</a:t>
            </a:r>
          </a:p>
          <a:p>
            <a:pPr marL="342900" indent="-342900">
              <a:buFont typeface="Wingdings" pitchFamily="2" charset="2"/>
              <a:buChar char="Ø"/>
            </a:pPr>
            <a:r>
              <a:rPr lang="en-US" sz="2800" dirty="0"/>
              <a:t>MANPOWER</a:t>
            </a:r>
          </a:p>
          <a:p>
            <a:pPr marL="342900" indent="-342900">
              <a:buFont typeface="Wingdings" pitchFamily="2" charset="2"/>
              <a:buChar char="Ø"/>
            </a:pPr>
            <a:r>
              <a:rPr lang="en-US" sz="2800" dirty="0"/>
              <a:t>COUSTOMERS</a:t>
            </a:r>
          </a:p>
          <a:p>
            <a:pPr marL="342900" indent="-342900">
              <a:buFont typeface="Wingdings" pitchFamily="2" charset="2"/>
              <a:buChar char="Ø"/>
            </a:pPr>
            <a:r>
              <a:rPr lang="en-US" sz="2800" dirty="0"/>
              <a:t>LICENSES</a:t>
            </a:r>
          </a:p>
          <a:p>
            <a:pPr marL="342900" indent="-342900">
              <a:buFont typeface="Wingdings" pitchFamily="2" charset="2"/>
              <a:buChar char="Ø"/>
            </a:pPr>
            <a:r>
              <a:rPr lang="en-US" sz="2800" dirty="0"/>
              <a:t>PROFIT</a:t>
            </a:r>
          </a:p>
          <a:p>
            <a:pPr marL="342900" indent="-342900">
              <a:buFont typeface="Wingdings" pitchFamily="2" charset="2"/>
              <a:buChar char="Ø"/>
            </a:pPr>
            <a:r>
              <a:rPr lang="en-US" sz="2800" dirty="0"/>
              <a:t>MARKET STRATEGY</a:t>
            </a:r>
          </a:p>
          <a:p>
            <a:pPr marL="342900" indent="-342900"/>
            <a:endParaRPr lang="en-US" sz="2800" dirty="0"/>
          </a:p>
        </p:txBody>
      </p:sp>
      <p:sp>
        <p:nvSpPr>
          <p:cNvPr id="5" name="TextBox 4"/>
          <p:cNvSpPr txBox="1"/>
          <p:nvPr/>
        </p:nvSpPr>
        <p:spPr>
          <a:xfrm>
            <a:off x="228600" y="1600200"/>
            <a:ext cx="4038600" cy="381000"/>
          </a:xfrm>
          <a:prstGeom prst="rect">
            <a:avLst/>
          </a:prstGeom>
          <a:noFill/>
        </p:spPr>
        <p:txBody>
          <a:bodyPr wrap="square" rtlCol="0">
            <a:spAutoFit/>
          </a:bodyPr>
          <a:lstStyle/>
          <a:p>
            <a:r>
              <a:rPr lang="en-US" dirty="0">
                <a:solidFill>
                  <a:srgbClr val="002060"/>
                </a:solidFill>
              </a:rPr>
              <a:t>REQUIREMENTS : -</a:t>
            </a: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667000" y="1143000"/>
            <a:ext cx="3886200" cy="523220"/>
          </a:xfrm>
          <a:prstGeom prst="rect">
            <a:avLst/>
          </a:prstGeom>
          <a:noFill/>
        </p:spPr>
        <p:txBody>
          <a:bodyPr wrap="square" rtlCol="0">
            <a:spAutoFit/>
          </a:bodyPr>
          <a:lstStyle/>
          <a:p>
            <a:r>
              <a:rPr lang="en-US" sz="2800" b="1" u="sng" dirty="0">
                <a:solidFill>
                  <a:schemeClr val="accent1"/>
                </a:solidFill>
              </a:rPr>
              <a:t>BUSINESS RESEARCH</a:t>
            </a:r>
          </a:p>
        </p:txBody>
      </p:sp>
      <p:sp>
        <p:nvSpPr>
          <p:cNvPr id="5" name="TextBox 4"/>
          <p:cNvSpPr txBox="1"/>
          <p:nvPr/>
        </p:nvSpPr>
        <p:spPr>
          <a:xfrm>
            <a:off x="457200" y="2286000"/>
            <a:ext cx="8305800" cy="3477875"/>
          </a:xfrm>
          <a:prstGeom prst="rect">
            <a:avLst/>
          </a:prstGeom>
          <a:noFill/>
        </p:spPr>
        <p:txBody>
          <a:bodyPr wrap="square" rtlCol="0">
            <a:spAutoFit/>
          </a:bodyPr>
          <a:lstStyle/>
          <a:p>
            <a:pPr>
              <a:buFont typeface="Wingdings" pitchFamily="2" charset="2"/>
              <a:buChar char="Ø"/>
            </a:pPr>
            <a:r>
              <a:rPr lang="en-US" sz="4400" dirty="0"/>
              <a:t>   DEMAND</a:t>
            </a:r>
          </a:p>
          <a:p>
            <a:pPr>
              <a:buFont typeface="Wingdings" pitchFamily="2" charset="2"/>
              <a:buChar char="Ø"/>
            </a:pPr>
            <a:r>
              <a:rPr lang="en-US" sz="4400" dirty="0"/>
              <a:t>   SUPPLY</a:t>
            </a:r>
          </a:p>
          <a:p>
            <a:pPr>
              <a:buFont typeface="Wingdings" pitchFamily="2" charset="2"/>
              <a:buChar char="Ø"/>
            </a:pPr>
            <a:r>
              <a:rPr lang="en-US" sz="4400" dirty="0"/>
              <a:t>   PRICE</a:t>
            </a:r>
          </a:p>
          <a:p>
            <a:pPr>
              <a:buFont typeface="Wingdings" pitchFamily="2" charset="2"/>
              <a:buChar char="Ø"/>
            </a:pPr>
            <a:r>
              <a:rPr lang="en-US" sz="4400" dirty="0"/>
              <a:t>  QUANTITY</a:t>
            </a:r>
          </a:p>
          <a:p>
            <a:pPr>
              <a:buFont typeface="Wingdings" pitchFamily="2" charset="2"/>
              <a:buChar char="Ø"/>
            </a:pPr>
            <a:r>
              <a:rPr lang="en-US" sz="4400" dirty="0"/>
              <a:t>  QUALITY</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86000" y="990600"/>
            <a:ext cx="7315200" cy="461665"/>
          </a:xfrm>
          <a:prstGeom prst="rect">
            <a:avLst/>
          </a:prstGeom>
          <a:noFill/>
        </p:spPr>
        <p:txBody>
          <a:bodyPr wrap="square" rtlCol="0">
            <a:spAutoFit/>
          </a:bodyPr>
          <a:lstStyle/>
          <a:p>
            <a:r>
              <a:rPr lang="en-US" sz="2400" b="1" u="sng" dirty="0">
                <a:solidFill>
                  <a:srgbClr val="0070C0"/>
                </a:solidFill>
              </a:rPr>
              <a:t>SELECT ION OF PLANT   LOCTION  </a:t>
            </a:r>
          </a:p>
        </p:txBody>
      </p:sp>
      <p:sp>
        <p:nvSpPr>
          <p:cNvPr id="5" name="TextBox 4"/>
          <p:cNvSpPr txBox="1"/>
          <p:nvPr/>
        </p:nvSpPr>
        <p:spPr>
          <a:xfrm>
            <a:off x="914400" y="1676400"/>
            <a:ext cx="7696200" cy="2677656"/>
          </a:xfrm>
          <a:prstGeom prst="rect">
            <a:avLst/>
          </a:prstGeom>
          <a:solidFill>
            <a:schemeClr val="accent4">
              <a:lumMod val="60000"/>
              <a:lumOff val="40000"/>
            </a:schemeClr>
          </a:solidFill>
        </p:spPr>
        <p:txBody>
          <a:bodyPr wrap="square" rtlCol="0">
            <a:spAutoFit/>
          </a:bodyPr>
          <a:lstStyle/>
          <a:p>
            <a:pPr algn="just"/>
            <a:r>
              <a:rPr lang="en-US" sz="2400" dirty="0"/>
              <a:t>Establishing a workable mineral water plant  seeks a minimum </a:t>
            </a:r>
            <a:r>
              <a:rPr lang="en-US" sz="2400" dirty="0">
                <a:latin typeface="+mj-lt"/>
              </a:rPr>
              <a:t>1500-2000 SQ FT . The layout  of the same should be tweaked in accordance with the equipment to be used in the process to maximize efficacy. If possible, select the location that comes in close proximity to the marketing distribution areas. This way, it will become easier  to reduce the overall transportation cost</a:t>
            </a:r>
            <a:r>
              <a:rPr lang="en-US" sz="2400" dirty="0"/>
              <a:t> .</a:t>
            </a:r>
          </a:p>
        </p:txBody>
      </p:sp>
      <p:pic>
        <p:nvPicPr>
          <p:cNvPr id="7" name="Picture 6" descr="Googlemap-600x551-1.jpg"/>
          <p:cNvPicPr>
            <a:picLocks noChangeAspect="1"/>
          </p:cNvPicPr>
          <p:nvPr/>
        </p:nvPicPr>
        <p:blipFill>
          <a:blip r:embed="rId2"/>
          <a:stretch>
            <a:fillRect/>
          </a:stretch>
        </p:blipFill>
        <p:spPr>
          <a:xfrm>
            <a:off x="2895600" y="4495800"/>
            <a:ext cx="3810000" cy="23622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819400" y="914400"/>
            <a:ext cx="4038600" cy="584775"/>
          </a:xfrm>
          <a:prstGeom prst="rect">
            <a:avLst/>
          </a:prstGeom>
          <a:noFill/>
        </p:spPr>
        <p:txBody>
          <a:bodyPr wrap="square" rtlCol="0">
            <a:spAutoFit/>
          </a:bodyPr>
          <a:lstStyle/>
          <a:p>
            <a:r>
              <a:rPr lang="en-US" sz="3200" b="1" u="sng" dirty="0">
                <a:solidFill>
                  <a:srgbClr val="0070C0"/>
                </a:solidFill>
              </a:rPr>
              <a:t>MACHINERY</a:t>
            </a:r>
          </a:p>
        </p:txBody>
      </p:sp>
      <p:sp>
        <p:nvSpPr>
          <p:cNvPr id="5" name="TextBox 4"/>
          <p:cNvSpPr txBox="1"/>
          <p:nvPr/>
        </p:nvSpPr>
        <p:spPr>
          <a:xfrm>
            <a:off x="457200" y="1752600"/>
            <a:ext cx="8686800" cy="5262979"/>
          </a:xfrm>
          <a:prstGeom prst="rect">
            <a:avLst/>
          </a:prstGeom>
          <a:noFill/>
        </p:spPr>
        <p:txBody>
          <a:bodyPr wrap="square" rtlCol="0">
            <a:spAutoFit/>
          </a:bodyPr>
          <a:lstStyle/>
          <a:p>
            <a:pPr>
              <a:buFont typeface="Wingdings" pitchFamily="2" charset="2"/>
              <a:buChar char="§"/>
            </a:pPr>
            <a:r>
              <a:rPr lang="en-US" sz="2000" dirty="0">
                <a:latin typeface="+mj-lt"/>
              </a:rPr>
              <a:t>  </a:t>
            </a:r>
            <a:r>
              <a:rPr lang="en-US" sz="2800" dirty="0">
                <a:latin typeface="+mj-lt"/>
              </a:rPr>
              <a:t>RO PLANT</a:t>
            </a:r>
          </a:p>
          <a:p>
            <a:pPr>
              <a:buFont typeface="Wingdings" pitchFamily="2" charset="2"/>
              <a:buChar char="§"/>
            </a:pPr>
            <a:r>
              <a:rPr lang="en-US" sz="2800" dirty="0">
                <a:latin typeface="+mj-lt"/>
              </a:rPr>
              <a:t> OZONE GENERATOR</a:t>
            </a:r>
          </a:p>
          <a:p>
            <a:pPr>
              <a:buFont typeface="Wingdings" pitchFamily="2" charset="2"/>
              <a:buChar char="§"/>
            </a:pPr>
            <a:r>
              <a:rPr lang="en-US" sz="2800" dirty="0">
                <a:latin typeface="+mj-lt"/>
              </a:rPr>
              <a:t> ALUM TREATMENT  TANK</a:t>
            </a:r>
          </a:p>
          <a:p>
            <a:pPr>
              <a:buFont typeface="Wingdings" pitchFamily="2" charset="2"/>
              <a:buChar char="§"/>
            </a:pPr>
            <a:r>
              <a:rPr lang="en-US" sz="2800" dirty="0">
                <a:latin typeface="+mj-lt"/>
              </a:rPr>
              <a:t> CLORINATION  TANK</a:t>
            </a:r>
          </a:p>
          <a:p>
            <a:pPr>
              <a:buFont typeface="Wingdings" pitchFamily="2" charset="2"/>
              <a:buChar char="§"/>
            </a:pPr>
            <a:r>
              <a:rPr lang="en-US" sz="2800" dirty="0">
                <a:latin typeface="+mj-lt"/>
              </a:rPr>
              <a:t> SAND &amp; CARBON FILTER</a:t>
            </a:r>
          </a:p>
          <a:p>
            <a:pPr>
              <a:buFont typeface="Wingdings" pitchFamily="2" charset="2"/>
              <a:buChar char="§"/>
            </a:pPr>
            <a:r>
              <a:rPr lang="en-US" sz="2800" dirty="0">
                <a:latin typeface="+mj-lt"/>
              </a:rPr>
              <a:t> UV  DISINFECTANT SYSTEM</a:t>
            </a:r>
          </a:p>
          <a:p>
            <a:pPr>
              <a:buFont typeface="Wingdings" pitchFamily="2" charset="2"/>
              <a:buChar char="§"/>
            </a:pPr>
            <a:r>
              <a:rPr lang="en-US" sz="2800" dirty="0">
                <a:latin typeface="+mj-lt"/>
              </a:rPr>
              <a:t> RAW WATER TANK</a:t>
            </a:r>
          </a:p>
          <a:p>
            <a:pPr>
              <a:buFont typeface="Wingdings" pitchFamily="2" charset="2"/>
              <a:buChar char="§"/>
            </a:pPr>
            <a:r>
              <a:rPr lang="en-US" sz="2800" dirty="0">
                <a:latin typeface="+mj-lt"/>
              </a:rPr>
              <a:t> PUMPING MOTORS</a:t>
            </a:r>
          </a:p>
          <a:p>
            <a:pPr>
              <a:buFont typeface="Wingdings" pitchFamily="2" charset="2"/>
              <a:buChar char="§"/>
            </a:pPr>
            <a:r>
              <a:rPr lang="en-US" sz="2800" dirty="0">
                <a:latin typeface="+mj-lt"/>
              </a:rPr>
              <a:t> AUTOMATIC FILLING  MACHINE</a:t>
            </a:r>
          </a:p>
          <a:p>
            <a:pPr>
              <a:buFont typeface="Wingdings" pitchFamily="2" charset="2"/>
              <a:buChar char="§"/>
            </a:pPr>
            <a:r>
              <a:rPr lang="en-US" sz="2800" dirty="0">
                <a:latin typeface="+mj-lt"/>
              </a:rPr>
              <a:t> SEALING &amp; LABELING MECHINE</a:t>
            </a:r>
          </a:p>
          <a:p>
            <a:pPr>
              <a:buFont typeface="Wingdings" pitchFamily="2" charset="2"/>
              <a:buChar char="§"/>
            </a:pPr>
            <a:r>
              <a:rPr lang="en-US" sz="2800" dirty="0">
                <a:latin typeface="+mj-lt"/>
              </a:rPr>
              <a:t> LABORATORY  EQUIPMENT</a:t>
            </a:r>
          </a:p>
          <a:p>
            <a:pPr>
              <a:buFont typeface="Wingdings" pitchFamily="2" charset="2"/>
              <a:buChar char="§"/>
            </a:pPr>
            <a:r>
              <a:rPr lang="en-US" sz="2800" dirty="0">
                <a:latin typeface="+mj-lt"/>
              </a:rPr>
              <a:t> OTHER TOOLS</a:t>
            </a:r>
          </a:p>
        </p:txBody>
      </p:sp>
      <p:pic>
        <p:nvPicPr>
          <p:cNvPr id="8" name="Picture 7" descr="fully-automatic-mineral-water-plant.jpg"/>
          <p:cNvPicPr>
            <a:picLocks noChangeAspect="1"/>
          </p:cNvPicPr>
          <p:nvPr/>
        </p:nvPicPr>
        <p:blipFill>
          <a:blip r:embed="rId2"/>
          <a:stretch>
            <a:fillRect/>
          </a:stretch>
        </p:blipFill>
        <p:spPr>
          <a:xfrm>
            <a:off x="4876800" y="1981200"/>
            <a:ext cx="4114800" cy="3102591"/>
          </a:xfrm>
          <a:prstGeom prst="roundRect">
            <a:avLst/>
          </a:prstGeom>
          <a:effectLst>
            <a:glow rad="63500">
              <a:schemeClr val="accent1">
                <a:satMod val="175000"/>
                <a:alpha val="40000"/>
              </a:schemeClr>
            </a:glow>
            <a:softEdge rad="63500"/>
          </a:effectLst>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667000" y="762000"/>
            <a:ext cx="5334000" cy="523220"/>
          </a:xfrm>
          <a:prstGeom prst="rect">
            <a:avLst/>
          </a:prstGeom>
          <a:noFill/>
        </p:spPr>
        <p:txBody>
          <a:bodyPr wrap="square" rtlCol="0">
            <a:spAutoFit/>
          </a:bodyPr>
          <a:lstStyle/>
          <a:p>
            <a:r>
              <a:rPr lang="en-US" sz="2800" b="1" u="sng" dirty="0">
                <a:solidFill>
                  <a:srgbClr val="0070C0"/>
                </a:solidFill>
              </a:rPr>
              <a:t>LICENCESE</a:t>
            </a:r>
          </a:p>
        </p:txBody>
      </p:sp>
      <p:sp>
        <p:nvSpPr>
          <p:cNvPr id="5" name="TextBox 4"/>
          <p:cNvSpPr txBox="1"/>
          <p:nvPr/>
        </p:nvSpPr>
        <p:spPr>
          <a:xfrm>
            <a:off x="1143000" y="1447800"/>
            <a:ext cx="6858000" cy="4401205"/>
          </a:xfrm>
          <a:prstGeom prst="rect">
            <a:avLst/>
          </a:prstGeom>
          <a:noFill/>
        </p:spPr>
        <p:txBody>
          <a:bodyPr wrap="square" rtlCol="0">
            <a:spAutoFit/>
          </a:bodyPr>
          <a:lstStyle/>
          <a:p>
            <a:pPr>
              <a:buFont typeface="Arial" pitchFamily="34" charset="0"/>
              <a:buChar char="•"/>
            </a:pPr>
            <a:r>
              <a:rPr lang="en-US" dirty="0"/>
              <a:t>   </a:t>
            </a:r>
            <a:r>
              <a:rPr lang="en-US" sz="2800" dirty="0"/>
              <a:t>BUSINESS  REGISTRATION</a:t>
            </a:r>
          </a:p>
          <a:p>
            <a:pPr>
              <a:buFont typeface="Arial" pitchFamily="34" charset="0"/>
              <a:buChar char="•"/>
            </a:pPr>
            <a:r>
              <a:rPr lang="en-US" sz="2800" dirty="0"/>
              <a:t>  NOC( for ground water withdrawal) FORM STATE POLLUTION CONTROL                                                                                                                                                                        BOARD        </a:t>
            </a:r>
          </a:p>
          <a:p>
            <a:pPr>
              <a:buFont typeface="Arial" pitchFamily="34" charset="0"/>
              <a:buChar char="•"/>
            </a:pPr>
            <a:r>
              <a:rPr lang="en-US" sz="2800" dirty="0"/>
              <a:t>  TRADE LICENSE (MUNICIPAL             </a:t>
            </a:r>
          </a:p>
          <a:p>
            <a:r>
              <a:rPr lang="en-US" sz="2800" dirty="0"/>
              <a:t>AUTHORITY)</a:t>
            </a:r>
          </a:p>
          <a:p>
            <a:pPr>
              <a:buFont typeface="Arial" pitchFamily="34" charset="0"/>
              <a:buChar char="•"/>
            </a:pPr>
            <a:r>
              <a:rPr lang="en-US" sz="2800" dirty="0"/>
              <a:t>  GST (</a:t>
            </a:r>
            <a:r>
              <a:rPr lang="en-US" sz="2800" b="1" dirty="0"/>
              <a:t>Goods and Services Tax)</a:t>
            </a:r>
            <a:r>
              <a:rPr lang="en-US" sz="2800" dirty="0"/>
              <a:t>NUMBER</a:t>
            </a:r>
          </a:p>
          <a:p>
            <a:pPr>
              <a:buFont typeface="Arial" pitchFamily="34" charset="0"/>
              <a:buChar char="•"/>
            </a:pPr>
            <a:r>
              <a:rPr lang="en-US" sz="2800" dirty="0"/>
              <a:t>  FASSI</a:t>
            </a:r>
          </a:p>
          <a:p>
            <a:pPr>
              <a:buFont typeface="Arial" pitchFamily="34" charset="0"/>
              <a:buChar char="•"/>
            </a:pPr>
            <a:r>
              <a:rPr lang="en-US" sz="2800" dirty="0"/>
              <a:t>  BIS(</a:t>
            </a:r>
            <a:r>
              <a:rPr lang="en-US" sz="2800" b="1" dirty="0"/>
              <a:t>Bureau of Indian Standards)</a:t>
            </a:r>
            <a:endParaRPr lang="en-US" sz="2800" dirty="0"/>
          </a:p>
          <a:p>
            <a:pPr>
              <a:buFont typeface="Arial" pitchFamily="34" charset="0"/>
              <a:buChar char="•"/>
            </a:pPr>
            <a:r>
              <a:rPr lang="en-US" sz="2800" dirty="0"/>
              <a:t> TRADEMARK</a:t>
            </a:r>
            <a:endParaRPr lang="en-US" sz="3200" dirty="0"/>
          </a:p>
        </p:txBody>
      </p:sp>
    </p:spTree>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1691</TotalTime>
  <Words>619</Words>
  <Application>Microsoft Office PowerPoint</Application>
  <PresentationFormat>On-screen Show (4:3)</PresentationFormat>
  <Paragraphs>126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Algerian</vt:lpstr>
      <vt:lpstr>Arial</vt:lpstr>
      <vt:lpstr>Calibri</vt:lpstr>
      <vt:lpstr>Californian FB</vt:lpstr>
      <vt:lpstr>Constantia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ASHES KUMAR</dc:creator>
  <cp:lastModifiedBy>Ayan</cp:lastModifiedBy>
  <cp:revision>170</cp:revision>
  <dcterms:created xsi:type="dcterms:W3CDTF">2023-02-13T02:04:53Z</dcterms:created>
  <dcterms:modified xsi:type="dcterms:W3CDTF">2023-12-29T04:34:56Z</dcterms:modified>
</cp:coreProperties>
</file>